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713" r:id="rId3"/>
    <p:sldId id="576" r:id="rId4"/>
    <p:sldId id="784" r:id="rId5"/>
    <p:sldId id="786" r:id="rId6"/>
    <p:sldId id="716" r:id="rId7"/>
    <p:sldId id="541" r:id="rId8"/>
    <p:sldId id="583" r:id="rId9"/>
    <p:sldId id="698" r:id="rId10"/>
    <p:sldId id="682" r:id="rId11"/>
    <p:sldId id="639" r:id="rId12"/>
    <p:sldId id="664" r:id="rId13"/>
    <p:sldId id="663" r:id="rId14"/>
    <p:sldId id="778" r:id="rId15"/>
    <p:sldId id="491" r:id="rId16"/>
    <p:sldId id="736" r:id="rId17"/>
    <p:sldId id="291" r:id="rId18"/>
    <p:sldId id="282" r:id="rId19"/>
    <p:sldId id="610" r:id="rId20"/>
    <p:sldId id="788" r:id="rId21"/>
    <p:sldId id="744" r:id="rId22"/>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72A"/>
    <a:srgbClr val="F48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1" autoAdjust="0"/>
    <p:restoredTop sz="94660"/>
  </p:normalViewPr>
  <p:slideViewPr>
    <p:cSldViewPr snapToGrid="0">
      <p:cViewPr varScale="1">
        <p:scale>
          <a:sx n="81" d="100"/>
          <a:sy n="81" d="100"/>
        </p:scale>
        <p:origin x="39" y="24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29DF49-1009-4A84-BB6B-C04B324FAA79}" type="datetimeFigureOut">
              <a:rPr lang="nl-NL" smtClean="0"/>
              <a:t>10-3-2021</a:t>
            </a:fld>
            <a:endParaRPr lang="nl-NL" dirty="0"/>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A16D2E9-C1D7-4DD8-B905-5AFFB74EC486}" type="slidenum">
              <a:rPr lang="nl-NL" smtClean="0"/>
              <a:t>‹nr.›</a:t>
            </a:fld>
            <a:endParaRPr lang="nl-NL" dirty="0"/>
          </a:p>
        </p:txBody>
      </p:sp>
    </p:spTree>
    <p:extLst>
      <p:ext uri="{BB962C8B-B14F-4D97-AF65-F5344CB8AC3E}">
        <p14:creationId xmlns:p14="http://schemas.microsoft.com/office/powerpoint/2010/main" val="33758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4735AC6-9D98-4E03-B157-EBE40440444D}" type="slidenum">
              <a:rPr lang="nl-NL" smtClean="0"/>
              <a:t>1</a:t>
            </a:fld>
            <a:endParaRPr lang="nl-NL" dirty="0"/>
          </a:p>
        </p:txBody>
      </p:sp>
    </p:spTree>
    <p:extLst>
      <p:ext uri="{BB962C8B-B14F-4D97-AF65-F5344CB8AC3E}">
        <p14:creationId xmlns:p14="http://schemas.microsoft.com/office/powerpoint/2010/main" val="2911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35AC6-9D98-4E03-B157-EBE40440444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31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1B4E636-6CB3-4355-840D-A27BD594D6FB}" type="slidenum">
              <a:rPr lang="nl-NL" smtClean="0">
                <a:solidFill>
                  <a:prstClr val="black"/>
                </a:solidFill>
              </a:rPr>
              <a:pPr/>
              <a:t>15</a:t>
            </a:fld>
            <a:endParaRPr lang="nl-NL" dirty="0">
              <a:solidFill>
                <a:prstClr val="black"/>
              </a:solidFill>
            </a:endParaRPr>
          </a:p>
        </p:txBody>
      </p:sp>
    </p:spTree>
    <p:extLst>
      <p:ext uri="{BB962C8B-B14F-4D97-AF65-F5344CB8AC3E}">
        <p14:creationId xmlns:p14="http://schemas.microsoft.com/office/powerpoint/2010/main" val="125757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3838" y="808038"/>
            <a:ext cx="7185026" cy="40417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1B4E636-6CB3-4355-840D-A27BD594D6FB}" type="slidenum">
              <a:rPr lang="nl-NL" smtClean="0"/>
              <a:pPr/>
              <a:t>2</a:t>
            </a:fld>
            <a:endParaRPr lang="nl-NL" dirty="0"/>
          </a:p>
        </p:txBody>
      </p:sp>
    </p:spTree>
    <p:extLst>
      <p:ext uri="{BB962C8B-B14F-4D97-AF65-F5344CB8AC3E}">
        <p14:creationId xmlns:p14="http://schemas.microsoft.com/office/powerpoint/2010/main" val="65395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35AC6-9D98-4E03-B157-EBE40440444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87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35AC6-9D98-4E03-B157-EBE40440444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064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1B4E636-6CB3-4355-840D-A27BD594D6FB}" type="slidenum">
              <a:rPr lang="nl-NL" smtClean="0">
                <a:solidFill>
                  <a:prstClr val="black"/>
                </a:solidFill>
              </a:rPr>
              <a:pPr/>
              <a:t>8</a:t>
            </a:fld>
            <a:endParaRPr lang="nl-NL" dirty="0">
              <a:solidFill>
                <a:prstClr val="black"/>
              </a:solidFill>
            </a:endParaRPr>
          </a:p>
        </p:txBody>
      </p:sp>
    </p:spTree>
    <p:extLst>
      <p:ext uri="{BB962C8B-B14F-4D97-AF65-F5344CB8AC3E}">
        <p14:creationId xmlns:p14="http://schemas.microsoft.com/office/powerpoint/2010/main" val="405580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35AC6-9D98-4E03-B157-EBE40440444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600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35AC6-9D98-4E03-B157-EBE40440444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89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35AC6-9D98-4E03-B157-EBE40440444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011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735AC6-9D98-4E03-B157-EBE40440444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98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A74CD4-157C-4D22-910E-4EB8DA84583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6105C4-1F64-4E4E-810B-D55BAE37E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214352D-E46A-476D-B3EF-27964F4E75C9}"/>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5" name="Tijdelijke aanduiding voor voettekst 4">
            <a:extLst>
              <a:ext uri="{FF2B5EF4-FFF2-40B4-BE49-F238E27FC236}">
                <a16:creationId xmlns:a16="http://schemas.microsoft.com/office/drawing/2014/main" id="{D0186A7A-9FD1-44CD-AD3A-B23B7E7DC48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2281E7F0-DACB-4723-BB01-82A2FD8972AD}"/>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10136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5984E-5665-4F69-8C61-549A9ACD015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2D99687-42AA-4C2B-922D-BF64081A995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AB8512-E0A5-4915-950E-CD3200530674}"/>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5" name="Tijdelijke aanduiding voor voettekst 4">
            <a:extLst>
              <a:ext uri="{FF2B5EF4-FFF2-40B4-BE49-F238E27FC236}">
                <a16:creationId xmlns:a16="http://schemas.microsoft.com/office/drawing/2014/main" id="{C7787C6F-B085-4ABE-BFA3-B1CFEC37113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E3790FCC-6DAE-492F-877C-87E22E506FBF}"/>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851570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048821-4349-4F2D-AFEA-6FBBC3F33B9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E9A6999-5C54-4DB4-974D-6B639898213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BB6A4F-A24B-487D-A620-45B7E1209904}"/>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5" name="Tijdelijke aanduiding voor voettekst 4">
            <a:extLst>
              <a:ext uri="{FF2B5EF4-FFF2-40B4-BE49-F238E27FC236}">
                <a16:creationId xmlns:a16="http://schemas.microsoft.com/office/drawing/2014/main" id="{8CC0390F-78A0-4429-974F-2AC4EDAE1FA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6CFEE10C-D1C8-4148-AA75-C0944FC15EFF}"/>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42869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55CB7-413B-473F-817E-91E6529ECB2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1808E8-82C6-4182-87CA-877E38F4E9D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FCDB51-C1BB-4EDA-8220-1516C753CCDE}"/>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5" name="Tijdelijke aanduiding voor voettekst 4">
            <a:extLst>
              <a:ext uri="{FF2B5EF4-FFF2-40B4-BE49-F238E27FC236}">
                <a16:creationId xmlns:a16="http://schemas.microsoft.com/office/drawing/2014/main" id="{B56CD589-EBDB-40FC-8E39-A4B59766C5AE}"/>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6954929E-CBCA-4B0E-ACCF-69D56C68E2F3}"/>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29895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EBEC05-A8AE-45A4-AA50-1193E2E1F69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D037277-7760-4F10-A224-ED1D4A222B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9257B74-77E7-43B4-9D3F-116390CF121F}"/>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5" name="Tijdelijke aanduiding voor voettekst 4">
            <a:extLst>
              <a:ext uri="{FF2B5EF4-FFF2-40B4-BE49-F238E27FC236}">
                <a16:creationId xmlns:a16="http://schemas.microsoft.com/office/drawing/2014/main" id="{8A9D4991-4D1D-4F2E-9A1F-5363907A550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408E9B4-F331-402A-AA58-098AEF0AAE69}"/>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140632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A8ACD-6492-42EC-9CEB-8121A354A3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173FEF4-6AD2-45F2-B25A-BE3E5854838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E67F627-2231-4C30-A70A-442D77D8A17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FF5A3E0-8F23-4534-A4FB-CCE6D27C9D01}"/>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6" name="Tijdelijke aanduiding voor voettekst 5">
            <a:extLst>
              <a:ext uri="{FF2B5EF4-FFF2-40B4-BE49-F238E27FC236}">
                <a16:creationId xmlns:a16="http://schemas.microsoft.com/office/drawing/2014/main" id="{6DFB7FE0-BBAB-48FB-A5A6-D2482044AE96}"/>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4D54A693-EF3F-41E3-898C-8DE9D6BF0F4E}"/>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390897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A38DB-DDCE-49C4-8E72-5EB4FD37808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4BCC4EA-C591-4964-A452-DC4D81E060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6682D93-A303-4337-90C0-32EBCF19CE6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79EE84-A67D-4393-B30F-C396DDAAF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67C3AFE-03E4-4A47-9860-F99A94A4443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304CD38-4241-45F6-B463-769E4B972361}"/>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8" name="Tijdelijke aanduiding voor voettekst 7">
            <a:extLst>
              <a:ext uri="{FF2B5EF4-FFF2-40B4-BE49-F238E27FC236}">
                <a16:creationId xmlns:a16="http://schemas.microsoft.com/office/drawing/2014/main" id="{E271E407-7E68-4B06-BB3C-804DB884461E}"/>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5F30DFB9-D760-4456-8A44-F486143A0BCD}"/>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2783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EC22B-C362-4076-AF3A-62A0A4DEF7D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087ADD6-3FC1-4221-A943-A890E6A2FA2C}"/>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4" name="Tijdelijke aanduiding voor voettekst 3">
            <a:extLst>
              <a:ext uri="{FF2B5EF4-FFF2-40B4-BE49-F238E27FC236}">
                <a16:creationId xmlns:a16="http://schemas.microsoft.com/office/drawing/2014/main" id="{ED7CD335-8091-43B6-A728-3C89D0137B64}"/>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E979B56A-CF6F-4D4D-8E33-7400DF886B00}"/>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3284698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0DA4C66-E461-46F0-AB8F-1EEACF69A774}"/>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3" name="Tijdelijke aanduiding voor voettekst 2">
            <a:extLst>
              <a:ext uri="{FF2B5EF4-FFF2-40B4-BE49-F238E27FC236}">
                <a16:creationId xmlns:a16="http://schemas.microsoft.com/office/drawing/2014/main" id="{E826A590-788F-4CF2-9693-F701D1005EB6}"/>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7F9CC440-C960-4213-95B2-D23C8B1056C7}"/>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271773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095909-A8F1-437B-8002-C39B66D8D61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231DAE1-FFBE-47E9-BD59-877122881D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0EB05EA-D09F-4006-8426-52B371567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CB22E66-E556-4D96-B044-E133683A30BA}"/>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6" name="Tijdelijke aanduiding voor voettekst 5">
            <a:extLst>
              <a:ext uri="{FF2B5EF4-FFF2-40B4-BE49-F238E27FC236}">
                <a16:creationId xmlns:a16="http://schemas.microsoft.com/office/drawing/2014/main" id="{6AE1A13B-F968-4738-973D-DDAEFA126C3F}"/>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550E26D9-F621-48FD-8F13-EDAA5512EAD3}"/>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415487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94169-BA15-4030-8670-0555745B4BA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A04DD46-2D2E-4A98-A19F-65AF7B732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A6699C40-1E7B-4762-9A91-ECAB6E3BE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505E709-D942-4E12-99A9-374DE8140573}"/>
              </a:ext>
            </a:extLst>
          </p:cNvPr>
          <p:cNvSpPr>
            <a:spLocks noGrp="1"/>
          </p:cNvSpPr>
          <p:nvPr>
            <p:ph type="dt" sz="half" idx="10"/>
          </p:nvPr>
        </p:nvSpPr>
        <p:spPr/>
        <p:txBody>
          <a:bodyPr/>
          <a:lstStyle/>
          <a:p>
            <a:fld id="{5711BD88-12B7-47E8-B345-5255E9AFA2F6}" type="datetimeFigureOut">
              <a:rPr lang="nl-NL" smtClean="0"/>
              <a:t>10-3-2021</a:t>
            </a:fld>
            <a:endParaRPr lang="nl-NL" dirty="0"/>
          </a:p>
        </p:txBody>
      </p:sp>
      <p:sp>
        <p:nvSpPr>
          <p:cNvPr id="6" name="Tijdelijke aanduiding voor voettekst 5">
            <a:extLst>
              <a:ext uri="{FF2B5EF4-FFF2-40B4-BE49-F238E27FC236}">
                <a16:creationId xmlns:a16="http://schemas.microsoft.com/office/drawing/2014/main" id="{08C060D3-F96C-4B86-B9F4-6FB62FF53867}"/>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BF9610E2-47B4-44A4-B9C1-3270681FA663}"/>
              </a:ext>
            </a:extLst>
          </p:cNvPr>
          <p:cNvSpPr>
            <a:spLocks noGrp="1"/>
          </p:cNvSpPr>
          <p:nvPr>
            <p:ph type="sldNum" sz="quarter" idx="12"/>
          </p:nvPr>
        </p:nvSpPr>
        <p:spPr/>
        <p:txBody>
          <a:bodyPr/>
          <a:lstStyle/>
          <a:p>
            <a:fld id="{F54024C0-95BB-41C9-8C5F-93DA85B5AD1F}" type="slidenum">
              <a:rPr lang="nl-NL" smtClean="0"/>
              <a:t>‹nr.›</a:t>
            </a:fld>
            <a:endParaRPr lang="nl-NL" dirty="0"/>
          </a:p>
        </p:txBody>
      </p:sp>
    </p:spTree>
    <p:extLst>
      <p:ext uri="{BB962C8B-B14F-4D97-AF65-F5344CB8AC3E}">
        <p14:creationId xmlns:p14="http://schemas.microsoft.com/office/powerpoint/2010/main" val="38685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7FC42C5-E677-4E4A-8938-DB559D330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503E4E6-F78D-4CC2-8522-64460BA90E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02577C-DC72-4450-957A-E89259956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1BD88-12B7-47E8-B345-5255E9AFA2F6}" type="datetimeFigureOut">
              <a:rPr lang="nl-NL" smtClean="0"/>
              <a:t>10-3-2021</a:t>
            </a:fld>
            <a:endParaRPr lang="nl-NL" dirty="0"/>
          </a:p>
        </p:txBody>
      </p:sp>
      <p:sp>
        <p:nvSpPr>
          <p:cNvPr id="5" name="Tijdelijke aanduiding voor voettekst 4">
            <a:extLst>
              <a:ext uri="{FF2B5EF4-FFF2-40B4-BE49-F238E27FC236}">
                <a16:creationId xmlns:a16="http://schemas.microsoft.com/office/drawing/2014/main" id="{8CE49118-514B-4E07-AE29-3BA307ED3C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E259F505-1945-4025-BC22-59D5942748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024C0-95BB-41C9-8C5F-93DA85B5AD1F}" type="slidenum">
              <a:rPr lang="nl-NL" smtClean="0"/>
              <a:t>‹nr.›</a:t>
            </a:fld>
            <a:endParaRPr lang="nl-NL" dirty="0"/>
          </a:p>
        </p:txBody>
      </p:sp>
    </p:spTree>
    <p:extLst>
      <p:ext uri="{BB962C8B-B14F-4D97-AF65-F5344CB8AC3E}">
        <p14:creationId xmlns:p14="http://schemas.microsoft.com/office/powerpoint/2010/main" val="2298338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speelgoed, kamer, bed, tafel&#10;&#10;Automatisch gegenereerde beschrijving">
            <a:extLst>
              <a:ext uri="{FF2B5EF4-FFF2-40B4-BE49-F238E27FC236}">
                <a16:creationId xmlns:a16="http://schemas.microsoft.com/office/drawing/2014/main" id="{5D615561-6557-4898-8DE6-6C4650A9FD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545" y="-789873"/>
            <a:ext cx="10509958" cy="7552636"/>
          </a:xfrm>
          <a:prstGeom prst="rect">
            <a:avLst/>
          </a:prstGeom>
        </p:spPr>
      </p:pic>
      <p:pic>
        <p:nvPicPr>
          <p:cNvPr id="19" name="FAME_logo_CMYK.png" descr="FAME_logo_CMYK.png">
            <a:extLst>
              <a:ext uri="{FF2B5EF4-FFF2-40B4-BE49-F238E27FC236}">
                <a16:creationId xmlns:a16="http://schemas.microsoft.com/office/drawing/2014/main" id="{7746980E-C02A-354D-A802-27125F7B1BD7}"/>
              </a:ext>
            </a:extLst>
          </p:cNvPr>
          <p:cNvPicPr>
            <a:picLocks noChangeAspect="1"/>
          </p:cNvPicPr>
          <p:nvPr/>
        </p:nvPicPr>
        <p:blipFill>
          <a:blip r:embed="rId4"/>
          <a:stretch>
            <a:fillRect/>
          </a:stretch>
        </p:blipFill>
        <p:spPr>
          <a:xfrm>
            <a:off x="302028" y="271211"/>
            <a:ext cx="1021004" cy="425419"/>
          </a:xfrm>
          <a:prstGeom prst="rect">
            <a:avLst/>
          </a:prstGeom>
          <a:ln w="12700">
            <a:miter lim="400000"/>
          </a:ln>
        </p:spPr>
      </p:pic>
      <p:sp>
        <p:nvSpPr>
          <p:cNvPr id="23" name="Rectangle">
            <a:extLst>
              <a:ext uri="{FF2B5EF4-FFF2-40B4-BE49-F238E27FC236}">
                <a16:creationId xmlns:a16="http://schemas.microsoft.com/office/drawing/2014/main" id="{FEF03A1E-9556-B744-9E1F-89FBB0A6D1EF}"/>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20" name="Rechthoek 8">
            <a:extLst>
              <a:ext uri="{FF2B5EF4-FFF2-40B4-BE49-F238E27FC236}">
                <a16:creationId xmlns:a16="http://schemas.microsoft.com/office/drawing/2014/main" id="{8F2DCC5D-4235-46A1-9C7B-3FC8B4AA1BA6}"/>
              </a:ext>
            </a:extLst>
          </p:cNvPr>
          <p:cNvSpPr/>
          <p:nvPr/>
        </p:nvSpPr>
        <p:spPr>
          <a:xfrm>
            <a:off x="2057944" y="1283026"/>
            <a:ext cx="126188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400" b="1" u="none" strike="noStrike" kern="0" cap="none" spc="0" normalizeH="0" baseline="0" noProof="0" dirty="0">
                <a:ln>
                  <a:noFill/>
                </a:ln>
                <a:solidFill>
                  <a:schemeClr val="tx1">
                    <a:lumMod val="50000"/>
                    <a:lumOff val="50000"/>
                  </a:schemeClr>
                </a:solidFill>
                <a:effectLst/>
                <a:uLnTx/>
                <a:uFillTx/>
              </a:rPr>
              <a:t>16 maart 2021</a:t>
            </a:r>
          </a:p>
        </p:txBody>
      </p:sp>
      <p:sp>
        <p:nvSpPr>
          <p:cNvPr id="21" name="Tekstvak 20">
            <a:extLst>
              <a:ext uri="{FF2B5EF4-FFF2-40B4-BE49-F238E27FC236}">
                <a16:creationId xmlns:a16="http://schemas.microsoft.com/office/drawing/2014/main" id="{37F61EBC-2B18-43DE-9D03-0516C6FDA688}"/>
              </a:ext>
            </a:extLst>
          </p:cNvPr>
          <p:cNvSpPr txBox="1"/>
          <p:nvPr/>
        </p:nvSpPr>
        <p:spPr>
          <a:xfrm>
            <a:off x="1854927" y="12646"/>
            <a:ext cx="10337074" cy="820674"/>
          </a:xfrm>
          <a:prstGeom prst="rect">
            <a:avLst/>
          </a:prstGeom>
          <a:noFill/>
        </p:spPr>
        <p:txBody>
          <a:bodyPr wrap="square" rtlCol="0">
            <a:spAutoFit/>
          </a:bodyPr>
          <a:lstStyle/>
          <a:p>
            <a:pPr>
              <a:lnSpc>
                <a:spcPct val="150000"/>
              </a:lnSpc>
            </a:pPr>
            <a:r>
              <a:rPr lang="nl-NL" sz="3600" b="1" dirty="0">
                <a:solidFill>
                  <a:schemeClr val="bg1"/>
                </a:solidFill>
                <a:latin typeface="Arial" panose="020B0604020202020204" pitchFamily="34" charset="0"/>
                <a:cs typeface="Arial" panose="020B0604020202020204" pitchFamily="34" charset="0"/>
              </a:rPr>
              <a:t>Wonen en zorg vanuit een ander perspectief </a:t>
            </a:r>
          </a:p>
        </p:txBody>
      </p:sp>
      <p:sp>
        <p:nvSpPr>
          <p:cNvPr id="9" name="Rectangle">
            <a:extLst>
              <a:ext uri="{FF2B5EF4-FFF2-40B4-BE49-F238E27FC236}">
                <a16:creationId xmlns:a16="http://schemas.microsoft.com/office/drawing/2014/main" id="{C1CBB30B-E0C1-469C-916D-1C836A182DB5}"/>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8" name="Afbeelding 7">
            <a:extLst>
              <a:ext uri="{FF2B5EF4-FFF2-40B4-BE49-F238E27FC236}">
                <a16:creationId xmlns:a16="http://schemas.microsoft.com/office/drawing/2014/main" id="{4D7ADEC1-3B3C-4B1D-8ADA-2045406441C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103807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AE478649-25E2-4F73-9ECA-86B2029DF272}"/>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pic>
        <p:nvPicPr>
          <p:cNvPr id="13" name="FAME_logo_CMYK.png" descr="FAME_logo_CMYK.png">
            <a:extLst>
              <a:ext uri="{FF2B5EF4-FFF2-40B4-BE49-F238E27FC236}">
                <a16:creationId xmlns:a16="http://schemas.microsoft.com/office/drawing/2014/main" id="{AF289D5F-CD97-4244-8D9B-113BAD6A19A3}"/>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7" name="De buurt en zijn voorzieningen…"/>
          <p:cNvSpPr txBox="1">
            <a:spLocks/>
          </p:cNvSpPr>
          <p:nvPr/>
        </p:nvSpPr>
        <p:spPr>
          <a:xfrm>
            <a:off x="1942689" y="1028760"/>
            <a:ext cx="8551197" cy="37102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224790" rtl="0" eaLnBrk="1" fontAlgn="auto" latinLnBrk="0" hangingPunct="1">
              <a:lnSpc>
                <a:spcPct val="107916"/>
              </a:lnSpc>
              <a:spcBef>
                <a:spcPts val="400"/>
              </a:spcBef>
              <a:spcAft>
                <a:spcPts val="0"/>
              </a:spcAft>
              <a:buClrTx/>
              <a:buSzPct val="100000"/>
              <a:buFont typeface="Arial" panose="020B0604020202020204" pitchFamily="34" charset="0"/>
              <a:buNone/>
              <a:tabLst/>
              <a:defRPr sz="2600">
                <a:solidFill>
                  <a:srgbClr val="212121"/>
                </a:solidFill>
                <a:latin typeface="Arial"/>
                <a:ea typeface="Arial"/>
                <a:cs typeface="Arial"/>
                <a:sym typeface="Arial"/>
              </a:defRPr>
            </a:pPr>
            <a:r>
              <a:rPr kumimoji="0" lang="nl-NL" sz="2600" b="0" i="0" u="none" strike="noStrike" kern="1200" cap="none" spc="0" normalizeH="0" baseline="0" noProof="0" dirty="0">
                <a:ln>
                  <a:noFill/>
                </a:ln>
                <a:solidFill>
                  <a:srgbClr val="212121"/>
                </a:solidFill>
                <a:effectLst/>
                <a:uLnTx/>
                <a:uFillTx/>
                <a:latin typeface="Arial" panose="020B0604020202020204" pitchFamily="34" charset="0"/>
                <a:ea typeface="Arial"/>
                <a:cs typeface="Arial" panose="020B0604020202020204" pitchFamily="34" charset="0"/>
                <a:sym typeface="Arial"/>
              </a:rPr>
              <a:t>Mede door het wegvallen van traditionele verzorgingshuizen en andere woonvormen voor lichtere zorg en ondersteuning zijn er </a:t>
            </a:r>
            <a:r>
              <a:rPr kumimoji="0" lang="nl-NL" sz="2600" b="0" i="0" u="sng" strike="noStrike" kern="1200" cap="none" spc="0" normalizeH="0" baseline="0" noProof="0" dirty="0">
                <a:ln>
                  <a:noFill/>
                </a:ln>
                <a:solidFill>
                  <a:srgbClr val="212121"/>
                </a:solidFill>
                <a:effectLst/>
                <a:uLnTx/>
                <a:uFillTx/>
                <a:latin typeface="Arial" panose="020B0604020202020204" pitchFamily="34" charset="0"/>
                <a:ea typeface="Arial"/>
                <a:cs typeface="Arial" panose="020B0604020202020204" pitchFamily="34" charset="0"/>
                <a:sym typeface="Arial"/>
              </a:rPr>
              <a:t>woon-/leef-/wijkconcepten </a:t>
            </a:r>
            <a:r>
              <a:rPr kumimoji="0" lang="nl-NL" sz="2600" b="0" i="0" u="none" strike="noStrike" kern="1200" cap="none" spc="0" normalizeH="0" baseline="0" noProof="0" dirty="0">
                <a:ln>
                  <a:noFill/>
                </a:ln>
                <a:solidFill>
                  <a:srgbClr val="212121"/>
                </a:solidFill>
                <a:effectLst/>
                <a:uLnTx/>
                <a:uFillTx/>
                <a:latin typeface="Arial" panose="020B0604020202020204" pitchFamily="34" charset="0"/>
                <a:ea typeface="Arial"/>
                <a:cs typeface="Arial" panose="020B0604020202020204" pitchFamily="34" charset="0"/>
                <a:sym typeface="Arial"/>
              </a:rPr>
              <a:t>nodig voor bewoners die meer nodig hebben dan een toegankelijke woning en zorg aan huis.</a:t>
            </a:r>
          </a:p>
        </p:txBody>
      </p:sp>
      <p:sp>
        <p:nvSpPr>
          <p:cNvPr id="12" name="Title 1">
            <a:extLst>
              <a:ext uri="{FF2B5EF4-FFF2-40B4-BE49-F238E27FC236}">
                <a16:creationId xmlns:a16="http://schemas.microsoft.com/office/drawing/2014/main" id="{EB6BA3AD-5948-4226-BA5D-EC0943645D95}"/>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3600" dirty="0">
                <a:solidFill>
                  <a:prstClr val="white"/>
                </a:solidFill>
                <a:latin typeface="Arial"/>
                <a:cs typeface="Arial"/>
              </a:rPr>
              <a:t>Woon-, leef- en wijkconcept</a:t>
            </a:r>
          </a:p>
        </p:txBody>
      </p:sp>
      <p:sp>
        <p:nvSpPr>
          <p:cNvPr id="15" name="Rectangle">
            <a:extLst>
              <a:ext uri="{FF2B5EF4-FFF2-40B4-BE49-F238E27FC236}">
                <a16:creationId xmlns:a16="http://schemas.microsoft.com/office/drawing/2014/main" id="{E647E5C4-0F07-4330-9AD4-986DCC75BE0E}"/>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3" name="Afbeelding 2">
            <a:extLst>
              <a:ext uri="{FF2B5EF4-FFF2-40B4-BE49-F238E27FC236}">
                <a16:creationId xmlns:a16="http://schemas.microsoft.com/office/drawing/2014/main" id="{D7FBD5D0-14F7-4BF1-A365-0D6D3486A6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472" y="3202562"/>
            <a:ext cx="5091634" cy="3600000"/>
          </a:xfrm>
          <a:prstGeom prst="ellipse">
            <a:avLst/>
          </a:prstGeom>
        </p:spPr>
      </p:pic>
      <p:pic>
        <p:nvPicPr>
          <p:cNvPr id="8" name="Afbeelding 7">
            <a:extLst>
              <a:ext uri="{FF2B5EF4-FFF2-40B4-BE49-F238E27FC236}">
                <a16:creationId xmlns:a16="http://schemas.microsoft.com/office/drawing/2014/main" id="{B59E8E26-C9EA-40B0-BB4E-11A061846B3E}"/>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269610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fbeelding 19" descr="Gerelateerde afbeelding">
            <a:extLst>
              <a:ext uri="{FF2B5EF4-FFF2-40B4-BE49-F238E27FC236}">
                <a16:creationId xmlns:a16="http://schemas.microsoft.com/office/drawing/2014/main" id="{27AE4BEC-0607-492D-94D6-5E5C1DDCCE62}"/>
              </a:ext>
            </a:extLst>
          </p:cNvPr>
          <p:cNvPicPr>
            <a:picLocks noChangeAspect="1"/>
          </p:cNvPicPr>
          <p:nvPr/>
        </p:nvPicPr>
        <p:blipFill rotWithShape="1">
          <a:blip r:embed="rId3">
            <a:extLst>
              <a:ext uri="{28A0092B-C50C-407E-A947-70E740481C1C}">
                <a14:useLocalDpi xmlns:a14="http://schemas.microsoft.com/office/drawing/2010/main" val="0"/>
              </a:ext>
            </a:extLst>
          </a:blip>
          <a:srcRect l="-109" t="6171" r="-3362" b="4535"/>
          <a:stretch/>
        </p:blipFill>
        <p:spPr bwMode="auto">
          <a:xfrm>
            <a:off x="5036882" y="829459"/>
            <a:ext cx="3903917" cy="2268000"/>
          </a:xfrm>
          <a:prstGeom prst="rect">
            <a:avLst/>
          </a:prstGeom>
          <a:solidFill>
            <a:srgbClr val="73AED3"/>
          </a:solidFill>
          <a:ln w="38100">
            <a:noFill/>
          </a:ln>
          <a:extLst>
            <a:ext uri="{53640926-AAD7-44D8-BBD7-CCE9431645EC}">
              <a14:shadowObscured xmlns:a14="http://schemas.microsoft.com/office/drawing/2010/main"/>
            </a:ext>
          </a:extLst>
        </p:spPr>
      </p:pic>
      <p:pic>
        <p:nvPicPr>
          <p:cNvPr id="24" name="Afbeelding 23" descr="Afbeelding met gras, gebouw&#10;&#10;Automatisch gegenereerde beschrijving">
            <a:extLst>
              <a:ext uri="{FF2B5EF4-FFF2-40B4-BE49-F238E27FC236}">
                <a16:creationId xmlns:a16="http://schemas.microsoft.com/office/drawing/2014/main" id="{E66503A5-3E93-4E27-8F6C-C293E6DB1E3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37" r="-2" b="7161"/>
          <a:stretch/>
        </p:blipFill>
        <p:spPr bwMode="auto">
          <a:xfrm>
            <a:off x="8816280" y="835689"/>
            <a:ext cx="3401666" cy="2268000"/>
          </a:xfrm>
          <a:prstGeom prst="rect">
            <a:avLst/>
          </a:prstGeom>
          <a:ln>
            <a:noFill/>
          </a:ln>
          <a:extLst>
            <a:ext uri="{53640926-AAD7-44D8-BBD7-CCE9431645EC}">
              <a14:shadowObscured xmlns:a14="http://schemas.microsoft.com/office/drawing/2010/main"/>
            </a:ext>
          </a:extLst>
        </p:spPr>
      </p:pic>
      <p:sp>
        <p:nvSpPr>
          <p:cNvPr id="26" name="Rectangle">
            <a:extLst>
              <a:ext uri="{FF2B5EF4-FFF2-40B4-BE49-F238E27FC236}">
                <a16:creationId xmlns:a16="http://schemas.microsoft.com/office/drawing/2014/main" id="{C817D964-0F7A-4B6C-BE21-AE2E17A8D405}"/>
              </a:ext>
            </a:extLst>
          </p:cNvPr>
          <p:cNvSpPr/>
          <p:nvPr/>
        </p:nvSpPr>
        <p:spPr>
          <a:xfrm>
            <a:off x="1684370" y="3760541"/>
            <a:ext cx="10507630" cy="3097457"/>
          </a:xfrm>
          <a:prstGeom prst="rect">
            <a:avLst/>
          </a:prstGeom>
          <a:solidFill>
            <a:schemeClr val="bg1">
              <a:lumMod val="95000"/>
            </a:schemeClr>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19" name="Afbeelding 18" descr="Afbeelding met gebouw, buiten, tafel, hek&#10;&#10;Automatisch gegenereerde beschrijving">
            <a:extLst>
              <a:ext uri="{FF2B5EF4-FFF2-40B4-BE49-F238E27FC236}">
                <a16:creationId xmlns:a16="http://schemas.microsoft.com/office/drawing/2014/main" id="{80F96FD8-C806-4C62-9E07-117DD0CAD72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663"/>
          <a:stretch/>
        </p:blipFill>
        <p:spPr bwMode="auto">
          <a:xfrm>
            <a:off x="1664599" y="829459"/>
            <a:ext cx="3382443" cy="2268000"/>
          </a:xfrm>
          <a:prstGeom prst="rect">
            <a:avLst/>
          </a:prstGeom>
          <a:solidFill>
            <a:srgbClr val="73AED3"/>
          </a:solidFill>
          <a:ln w="38100">
            <a:noFill/>
          </a:ln>
          <a:extLst>
            <a:ext uri="{53640926-AAD7-44D8-BBD7-CCE9431645EC}">
              <a14:shadowObscured xmlns:a14="http://schemas.microsoft.com/office/drawing/2010/main"/>
            </a:ext>
          </a:extLst>
        </p:spPr>
      </p:pic>
      <p:sp>
        <p:nvSpPr>
          <p:cNvPr id="11" name="Rectangle">
            <a:extLst>
              <a:ext uri="{FF2B5EF4-FFF2-40B4-BE49-F238E27FC236}">
                <a16:creationId xmlns:a16="http://schemas.microsoft.com/office/drawing/2014/main" id="{AE478649-25E2-4F73-9ECA-86B2029DF272}"/>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sp>
        <p:nvSpPr>
          <p:cNvPr id="7" name="De buurt en zijn voorzieningen…"/>
          <p:cNvSpPr txBox="1">
            <a:spLocks/>
          </p:cNvSpPr>
          <p:nvPr/>
        </p:nvSpPr>
        <p:spPr>
          <a:xfrm>
            <a:off x="1812069" y="4112402"/>
            <a:ext cx="9963956" cy="221648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224790" rtl="0" eaLnBrk="1" fontAlgn="auto" latinLnBrk="0" hangingPunct="1">
              <a:lnSpc>
                <a:spcPct val="107916"/>
              </a:lnSpc>
              <a:spcBef>
                <a:spcPts val="400"/>
              </a:spcBef>
              <a:spcAft>
                <a:spcPts val="0"/>
              </a:spcAft>
              <a:buSzPct val="100000"/>
              <a:tabLst/>
              <a:defRPr sz="2600">
                <a:solidFill>
                  <a:srgbClr val="212121"/>
                </a:solidFill>
                <a:latin typeface="Arial"/>
                <a:ea typeface="Arial"/>
                <a:cs typeface="Arial"/>
                <a:sym typeface="Arial"/>
              </a:defRPr>
            </a:pPr>
            <a:r>
              <a:rPr kumimoji="0" lang="nl-NL" sz="2000" b="0" i="0" u="none" strike="noStrike" kern="1200" cap="none" spc="0" normalizeH="0" baseline="0" noProof="0" dirty="0">
                <a:ln>
                  <a:noFill/>
                </a:ln>
                <a:solidFill>
                  <a:srgbClr val="212121"/>
                </a:solidFill>
                <a:effectLst/>
                <a:uLnTx/>
                <a:uFillTx/>
                <a:latin typeface="Arial"/>
                <a:ea typeface="Arial"/>
                <a:cs typeface="Arial"/>
                <a:sym typeface="Arial"/>
              </a:rPr>
              <a:t>De buurt en haar voorzieningen.</a:t>
            </a:r>
          </a:p>
          <a:p>
            <a:pPr marR="0" lvl="0" algn="l" defTabSz="224790" rtl="0" eaLnBrk="1" fontAlgn="auto" latinLnBrk="0" hangingPunct="1">
              <a:lnSpc>
                <a:spcPct val="107916"/>
              </a:lnSpc>
              <a:spcBef>
                <a:spcPts val="400"/>
              </a:spcBef>
              <a:spcAft>
                <a:spcPts val="0"/>
              </a:spcAft>
              <a:buSzPct val="100000"/>
              <a:tabLst/>
              <a:defRPr sz="2600">
                <a:solidFill>
                  <a:srgbClr val="212121"/>
                </a:solidFill>
                <a:latin typeface="Arial"/>
                <a:ea typeface="Arial"/>
                <a:cs typeface="Arial"/>
                <a:sym typeface="Arial"/>
              </a:defRPr>
            </a:pPr>
            <a:r>
              <a:rPr kumimoji="0" lang="nl-NL" sz="2000" b="0" i="0" u="none" strike="noStrike" kern="1200" cap="none" spc="0" normalizeH="0" baseline="0" noProof="0" dirty="0">
                <a:ln>
                  <a:noFill/>
                </a:ln>
                <a:solidFill>
                  <a:srgbClr val="212121"/>
                </a:solidFill>
                <a:effectLst/>
                <a:uLnTx/>
                <a:uFillTx/>
                <a:latin typeface="Arial"/>
                <a:ea typeface="Arial"/>
                <a:cs typeface="Arial"/>
                <a:sym typeface="Arial"/>
              </a:rPr>
              <a:t>Zorg is maar een onderdeel.</a:t>
            </a:r>
          </a:p>
          <a:p>
            <a:pPr marR="0" lvl="0" algn="l" defTabSz="224790" rtl="0" eaLnBrk="1" fontAlgn="auto" latinLnBrk="0" hangingPunct="1">
              <a:lnSpc>
                <a:spcPct val="107916"/>
              </a:lnSpc>
              <a:spcBef>
                <a:spcPts val="400"/>
              </a:spcBef>
              <a:spcAft>
                <a:spcPts val="0"/>
              </a:spcAft>
              <a:buSzPct val="100000"/>
              <a:tabLst/>
              <a:defRPr sz="2600">
                <a:solidFill>
                  <a:srgbClr val="212121"/>
                </a:solidFill>
                <a:latin typeface="Arial"/>
                <a:ea typeface="Arial"/>
                <a:cs typeface="Arial"/>
                <a:sym typeface="Arial"/>
              </a:defRPr>
            </a:pPr>
            <a:r>
              <a:rPr kumimoji="0" lang="nl-NL" sz="2000" b="0" i="0" u="none" strike="noStrike" kern="1200" cap="none" spc="0" normalizeH="0" baseline="0" noProof="0" dirty="0">
                <a:ln>
                  <a:noFill/>
                </a:ln>
                <a:solidFill>
                  <a:srgbClr val="212121"/>
                </a:solidFill>
                <a:effectLst/>
                <a:uLnTx/>
                <a:uFillTx/>
                <a:latin typeface="Arial"/>
                <a:ea typeface="Arial"/>
                <a:cs typeface="Arial"/>
                <a:sym typeface="Arial"/>
              </a:rPr>
              <a:t>Samen nieuwe beelden vormen.</a:t>
            </a:r>
          </a:p>
          <a:p>
            <a:pPr marR="0" lvl="0" algn="l" defTabSz="224790" rtl="0" eaLnBrk="1" fontAlgn="auto" latinLnBrk="0" hangingPunct="1">
              <a:lnSpc>
                <a:spcPct val="107916"/>
              </a:lnSpc>
              <a:spcBef>
                <a:spcPts val="400"/>
              </a:spcBef>
              <a:spcAft>
                <a:spcPts val="0"/>
              </a:spcAft>
              <a:buSzPct val="100000"/>
              <a:tabLst/>
              <a:defRPr sz="2600">
                <a:solidFill>
                  <a:srgbClr val="212121"/>
                </a:solidFill>
                <a:latin typeface="Arial"/>
                <a:ea typeface="Arial"/>
                <a:cs typeface="Arial"/>
                <a:sym typeface="Arial"/>
              </a:defRPr>
            </a:pPr>
            <a:r>
              <a:rPr kumimoji="0" lang="nl-NL" sz="2000" b="0" i="0" u="none" strike="noStrike" kern="1200" cap="none" spc="0" normalizeH="0" baseline="0" noProof="0" dirty="0">
                <a:ln>
                  <a:noFill/>
                </a:ln>
                <a:solidFill>
                  <a:srgbClr val="212121"/>
                </a:solidFill>
                <a:effectLst/>
                <a:uLnTx/>
                <a:uFillTx/>
                <a:latin typeface="Arial"/>
                <a:ea typeface="Arial"/>
                <a:cs typeface="Arial"/>
                <a:sym typeface="Arial"/>
              </a:rPr>
              <a:t>Verschillende belangen expliciteren om daarna te onderzoeken of er verbinding te maken is op de lokale maatschappelijke opgaven.</a:t>
            </a:r>
          </a:p>
          <a:p>
            <a:pPr marR="0" lvl="0" algn="l" defTabSz="224790" rtl="0" eaLnBrk="1" fontAlgn="auto" latinLnBrk="0" hangingPunct="1">
              <a:lnSpc>
                <a:spcPct val="107916"/>
              </a:lnSpc>
              <a:spcBef>
                <a:spcPts val="400"/>
              </a:spcBef>
              <a:spcAft>
                <a:spcPts val="0"/>
              </a:spcAft>
              <a:buSzPct val="100000"/>
              <a:tabLst/>
              <a:defRPr sz="2600">
                <a:solidFill>
                  <a:srgbClr val="212121"/>
                </a:solidFill>
                <a:latin typeface="Arial"/>
                <a:ea typeface="Arial"/>
                <a:cs typeface="Arial"/>
                <a:sym typeface="Arial"/>
              </a:defRPr>
            </a:pPr>
            <a:r>
              <a:rPr kumimoji="0" lang="nl-NL" sz="2000" b="0" i="0" u="none" strike="noStrike" kern="1200" cap="none" spc="0" normalizeH="0" baseline="0" noProof="0" dirty="0">
                <a:ln>
                  <a:noFill/>
                </a:ln>
                <a:solidFill>
                  <a:srgbClr val="212121"/>
                </a:solidFill>
                <a:effectLst/>
                <a:uLnTx/>
                <a:uFillTx/>
                <a:latin typeface="Arial"/>
                <a:ea typeface="Arial"/>
                <a:cs typeface="Arial"/>
                <a:sym typeface="Arial"/>
              </a:rPr>
              <a:t>Eigen expertise uitwisselen en met elkaar verbinden op maatschappelijke waarde.</a:t>
            </a:r>
          </a:p>
        </p:txBody>
      </p:sp>
      <p:sp>
        <p:nvSpPr>
          <p:cNvPr id="2" name="Rechthoek 1">
            <a:extLst>
              <a:ext uri="{FF2B5EF4-FFF2-40B4-BE49-F238E27FC236}">
                <a16:creationId xmlns:a16="http://schemas.microsoft.com/office/drawing/2014/main" id="{1FFC6297-A648-46DD-B255-47601DA37A58}"/>
              </a:ext>
            </a:extLst>
          </p:cNvPr>
          <p:cNvSpPr/>
          <p:nvPr/>
        </p:nvSpPr>
        <p:spPr>
          <a:xfrm>
            <a:off x="1812069" y="3151703"/>
            <a:ext cx="2297424" cy="307777"/>
          </a:xfrm>
          <a:prstGeom prst="rect">
            <a:avLst/>
          </a:prstGeom>
        </p:spPr>
        <p:txBody>
          <a:bodyPr wrap="square">
            <a:spAutoFit/>
          </a:bodyPr>
          <a:lstStyle/>
          <a:p>
            <a:r>
              <a:rPr lang="nl-NL" sz="1400" i="1" dirty="0">
                <a:solidFill>
                  <a:schemeClr val="accent2">
                    <a:lumMod val="75000"/>
                  </a:schemeClr>
                </a:solidFill>
                <a:latin typeface="Arial"/>
                <a:ea typeface="Arial"/>
                <a:cs typeface="Arial"/>
                <a:sym typeface="Arial"/>
              </a:rPr>
              <a:t>'Samenleven met je buren’</a:t>
            </a:r>
            <a:endParaRPr lang="nl-NL" sz="1400" i="1" dirty="0">
              <a:solidFill>
                <a:schemeClr val="accent2">
                  <a:lumMod val="75000"/>
                </a:schemeClr>
              </a:solidFill>
            </a:endParaRPr>
          </a:p>
        </p:txBody>
      </p:sp>
      <p:sp>
        <p:nvSpPr>
          <p:cNvPr id="21" name="Rechthoek 20">
            <a:extLst>
              <a:ext uri="{FF2B5EF4-FFF2-40B4-BE49-F238E27FC236}">
                <a16:creationId xmlns:a16="http://schemas.microsoft.com/office/drawing/2014/main" id="{BBA6E90E-0113-4045-A80A-3947F662F8BA}"/>
              </a:ext>
            </a:extLst>
          </p:cNvPr>
          <p:cNvSpPr/>
          <p:nvPr/>
        </p:nvSpPr>
        <p:spPr>
          <a:xfrm>
            <a:off x="5185189" y="3151703"/>
            <a:ext cx="1564339" cy="307777"/>
          </a:xfrm>
          <a:prstGeom prst="rect">
            <a:avLst/>
          </a:prstGeom>
        </p:spPr>
        <p:txBody>
          <a:bodyPr wrap="none">
            <a:spAutoFit/>
          </a:bodyPr>
          <a:lstStyle/>
          <a:p>
            <a:r>
              <a:rPr lang="nl-NL" sz="1400" i="1" dirty="0">
                <a:solidFill>
                  <a:schemeClr val="accent2">
                    <a:lumMod val="75000"/>
                  </a:schemeClr>
                </a:solidFill>
                <a:latin typeface="Arial"/>
                <a:ea typeface="Arial"/>
                <a:cs typeface="Arial"/>
                <a:sym typeface="Arial"/>
              </a:rPr>
              <a:t>Hart van Vathorst</a:t>
            </a:r>
            <a:endParaRPr lang="nl-NL" sz="1400" i="1" dirty="0">
              <a:solidFill>
                <a:schemeClr val="accent2">
                  <a:lumMod val="75000"/>
                </a:schemeClr>
              </a:solidFill>
            </a:endParaRPr>
          </a:p>
        </p:txBody>
      </p:sp>
      <p:sp>
        <p:nvSpPr>
          <p:cNvPr id="25" name="Rechthoek 24">
            <a:extLst>
              <a:ext uri="{FF2B5EF4-FFF2-40B4-BE49-F238E27FC236}">
                <a16:creationId xmlns:a16="http://schemas.microsoft.com/office/drawing/2014/main" id="{DE9A0351-1E4A-4586-B443-CA9889298708}"/>
              </a:ext>
            </a:extLst>
          </p:cNvPr>
          <p:cNvSpPr/>
          <p:nvPr/>
        </p:nvSpPr>
        <p:spPr>
          <a:xfrm>
            <a:off x="8927490" y="3151703"/>
            <a:ext cx="2558649" cy="307777"/>
          </a:xfrm>
          <a:prstGeom prst="rect">
            <a:avLst/>
          </a:prstGeom>
        </p:spPr>
        <p:txBody>
          <a:bodyPr wrap="none">
            <a:spAutoFit/>
          </a:bodyPr>
          <a:lstStyle/>
          <a:p>
            <a:r>
              <a:rPr lang="nl-NL" sz="1400" i="1" dirty="0">
                <a:solidFill>
                  <a:schemeClr val="accent2">
                    <a:lumMod val="75000"/>
                  </a:schemeClr>
                </a:solidFill>
                <a:latin typeface="Arial"/>
                <a:ea typeface="Arial"/>
                <a:cs typeface="Arial"/>
                <a:sym typeface="Arial"/>
              </a:rPr>
              <a:t>Woonzorgboerderij De Hagert</a:t>
            </a:r>
            <a:endParaRPr lang="nl-NL" sz="1400" i="1" dirty="0">
              <a:solidFill>
                <a:schemeClr val="accent2">
                  <a:lumMod val="75000"/>
                </a:schemeClr>
              </a:solidFill>
            </a:endParaRPr>
          </a:p>
        </p:txBody>
      </p:sp>
      <p:pic>
        <p:nvPicPr>
          <p:cNvPr id="27" name="FAME_logo_CMYK.png" descr="FAME_logo_CMYK.png">
            <a:extLst>
              <a:ext uri="{FF2B5EF4-FFF2-40B4-BE49-F238E27FC236}">
                <a16:creationId xmlns:a16="http://schemas.microsoft.com/office/drawing/2014/main" id="{146F1F03-5D9B-4B2E-A811-78C6C91B1FEC}"/>
              </a:ext>
            </a:extLst>
          </p:cNvPr>
          <p:cNvPicPr>
            <a:picLocks noChangeAspect="1"/>
          </p:cNvPicPr>
          <p:nvPr/>
        </p:nvPicPr>
        <p:blipFill>
          <a:blip r:embed="rId6"/>
          <a:stretch>
            <a:fillRect/>
          </a:stretch>
        </p:blipFill>
        <p:spPr>
          <a:xfrm>
            <a:off x="302028" y="271211"/>
            <a:ext cx="1021004" cy="425419"/>
          </a:xfrm>
          <a:prstGeom prst="rect">
            <a:avLst/>
          </a:prstGeom>
          <a:ln w="12700">
            <a:miter lim="400000"/>
          </a:ln>
        </p:spPr>
      </p:pic>
      <p:sp>
        <p:nvSpPr>
          <p:cNvPr id="18" name="Title 1">
            <a:extLst>
              <a:ext uri="{FF2B5EF4-FFF2-40B4-BE49-F238E27FC236}">
                <a16:creationId xmlns:a16="http://schemas.microsoft.com/office/drawing/2014/main" id="{487BD31B-BA2E-4FF7-A589-48EEE187D076}"/>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3600" dirty="0">
                <a:solidFill>
                  <a:prstClr val="white"/>
                </a:solidFill>
                <a:latin typeface="Arial"/>
                <a:cs typeface="Arial"/>
              </a:rPr>
              <a:t>Voorzieningen bij elkaar brengen</a:t>
            </a:r>
          </a:p>
        </p:txBody>
      </p:sp>
      <p:sp>
        <p:nvSpPr>
          <p:cNvPr id="22" name="Rectangle">
            <a:extLst>
              <a:ext uri="{FF2B5EF4-FFF2-40B4-BE49-F238E27FC236}">
                <a16:creationId xmlns:a16="http://schemas.microsoft.com/office/drawing/2014/main" id="{9E149C6C-ACEE-4067-AEA1-87708E6BA588}"/>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14" name="Afbeelding 13">
            <a:extLst>
              <a:ext uri="{FF2B5EF4-FFF2-40B4-BE49-F238E27FC236}">
                <a16:creationId xmlns:a16="http://schemas.microsoft.com/office/drawing/2014/main" id="{AB272F3B-C25B-4E73-8E4C-F1A07B28FD3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224027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AE478649-25E2-4F73-9ECA-86B2029DF272}"/>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pic>
        <p:nvPicPr>
          <p:cNvPr id="13" name="FAME_logo_CMYK.png" descr="FAME_logo_CMYK.png">
            <a:extLst>
              <a:ext uri="{FF2B5EF4-FFF2-40B4-BE49-F238E27FC236}">
                <a16:creationId xmlns:a16="http://schemas.microsoft.com/office/drawing/2014/main" id="{AF289D5F-CD97-4244-8D9B-113BAD6A19A3}"/>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20" name="De buurt en zijn voorzieningen…">
            <a:extLst>
              <a:ext uri="{FF2B5EF4-FFF2-40B4-BE49-F238E27FC236}">
                <a16:creationId xmlns:a16="http://schemas.microsoft.com/office/drawing/2014/main" id="{A730FF33-BEA4-4ABA-AB21-B8D88A570F66}"/>
              </a:ext>
            </a:extLst>
          </p:cNvPr>
          <p:cNvSpPr txBox="1">
            <a:spLocks/>
          </p:cNvSpPr>
          <p:nvPr/>
        </p:nvSpPr>
        <p:spPr>
          <a:xfrm>
            <a:off x="2107278" y="1063342"/>
            <a:ext cx="5764576" cy="78447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Woonservicezone: gecoördineerd en samenhangend pakket (van buiten naar binnen gedacht).</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Opleidingskeuken Proeflokaal Maassluis.</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Kappersschool, bewoners gratis model.</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Kinderdagverblijf waar jongeren en ouderen gezamenlijk Sinterklaas en Kerstmis vieren.</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Twee zorgorganisaties regelen de 24-uurs zorg, zowel voor ouderen als voor mensen met een beperking en niet-aangeboren hersenletsel</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Aanwezigheid van een fysiotherapeut, kantoor Seniorenwelzijn Maassluis en een advies- en informatiepunt.</a:t>
            </a:r>
          </a:p>
          <a:p>
            <a:pPr marL="0" marR="0" lvl="0" indent="0" algn="l" defTabSz="914400" rtl="0" eaLnBrk="1" fontAlgn="auto" latinLnBrk="0" hangingPunct="0">
              <a:lnSpc>
                <a:spcPct val="114000"/>
              </a:lnSpc>
              <a:spcBef>
                <a:spcPts val="0"/>
              </a:spcBef>
              <a:spcAft>
                <a:spcPts val="0"/>
              </a:spcAft>
              <a:buClrTx/>
              <a:buSzTx/>
              <a:buFont typeface="Arial" panose="020B0604020202020204" pitchFamily="34" charset="0"/>
              <a:buNone/>
              <a:tabLst/>
              <a:defRPr/>
            </a:pPr>
            <a:endPar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s://www.famegroep.nl/_uploaded/maassluis4-LRG.jpg">
            <a:extLst>
              <a:ext uri="{FF2B5EF4-FFF2-40B4-BE49-F238E27FC236}">
                <a16:creationId xmlns:a16="http://schemas.microsoft.com/office/drawing/2014/main" id="{C6744C5C-407E-4418-8739-63E6DC0F7F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3454" y="1083368"/>
            <a:ext cx="4218546" cy="28137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famegroep.nl/_uploaded/maassluis2-LRG.jpg">
            <a:extLst>
              <a:ext uri="{FF2B5EF4-FFF2-40B4-BE49-F238E27FC236}">
                <a16:creationId xmlns:a16="http://schemas.microsoft.com/office/drawing/2014/main" id="{5353280D-BC79-418E-8454-104EFAB0A0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3454" y="4089606"/>
            <a:ext cx="4218546" cy="28137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relateerde afbeelding">
            <a:extLst>
              <a:ext uri="{FF2B5EF4-FFF2-40B4-BE49-F238E27FC236}">
                <a16:creationId xmlns:a16="http://schemas.microsoft.com/office/drawing/2014/main" id="{618EEF1A-B317-40CD-8FC8-38C378D837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744"/>
          <a:stretch/>
        </p:blipFill>
        <p:spPr bwMode="auto">
          <a:xfrm>
            <a:off x="2208266" y="4559301"/>
            <a:ext cx="5609404" cy="2298698"/>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3DAB051E-22A4-4B0E-A708-BEF7690FC6C7}"/>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3600" dirty="0">
                <a:solidFill>
                  <a:prstClr val="white"/>
                </a:solidFill>
                <a:latin typeface="Arial"/>
                <a:cs typeface="Arial"/>
              </a:rPr>
              <a:t>Servicecentrum De Vloot (voorbeeld)</a:t>
            </a:r>
          </a:p>
        </p:txBody>
      </p:sp>
      <p:sp>
        <p:nvSpPr>
          <p:cNvPr id="16" name="Rectangle">
            <a:extLst>
              <a:ext uri="{FF2B5EF4-FFF2-40B4-BE49-F238E27FC236}">
                <a16:creationId xmlns:a16="http://schemas.microsoft.com/office/drawing/2014/main" id="{5951B633-81B0-4E1F-836D-2AB11F89CCB8}"/>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Tree>
    <p:extLst>
      <p:ext uri="{BB962C8B-B14F-4D97-AF65-F5344CB8AC3E}">
        <p14:creationId xmlns:p14="http://schemas.microsoft.com/office/powerpoint/2010/main" val="1683777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AE478649-25E2-4F73-9ECA-86B2029DF272}"/>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pic>
        <p:nvPicPr>
          <p:cNvPr id="13" name="FAME_logo_CMYK.png" descr="FAME_logo_CMYK.png">
            <a:extLst>
              <a:ext uri="{FF2B5EF4-FFF2-40B4-BE49-F238E27FC236}">
                <a16:creationId xmlns:a16="http://schemas.microsoft.com/office/drawing/2014/main" id="{AF289D5F-CD97-4244-8D9B-113BAD6A19A3}"/>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20" name="De buurt en zijn voorzieningen…">
            <a:extLst>
              <a:ext uri="{FF2B5EF4-FFF2-40B4-BE49-F238E27FC236}">
                <a16:creationId xmlns:a16="http://schemas.microsoft.com/office/drawing/2014/main" id="{A730FF33-BEA4-4ABA-AB21-B8D88A570F66}"/>
              </a:ext>
            </a:extLst>
          </p:cNvPr>
          <p:cNvSpPr txBox="1">
            <a:spLocks/>
          </p:cNvSpPr>
          <p:nvPr/>
        </p:nvSpPr>
        <p:spPr>
          <a:xfrm>
            <a:off x="2107278" y="1063342"/>
            <a:ext cx="5764576" cy="784476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Mix aan bewoners </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gepensioneerden, jonge koppels met kinderen, mensen met dementie en mensen met een lichamelijke zorgvraag.</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 ‘hallo buurman’.</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Ontmoetingsruimte (o.a. inzetbaar voor intergenerationele activiteiten).</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Speelgoedbibliotheek, kinderdagopvang, kantoor wijkverpleging, schoolrestaurant etc.</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Logeervoorziening (tijdelijk zorg).</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Dagopvang voor 12 ouderen uit de wijk.</a:t>
            </a:r>
          </a:p>
          <a:p>
            <a:pPr marL="571500" marR="0" lvl="0" indent="-571500" algn="l" defTabSz="914400" rtl="0" eaLnBrk="1" fontAlgn="auto" latinLnBrk="0" hangingPunct="0">
              <a:lnSpc>
                <a:spcPct val="114000"/>
              </a:lnSpc>
              <a:spcBef>
                <a:spcPts val="0"/>
              </a:spcBef>
              <a:spcAft>
                <a:spcPts val="0"/>
              </a:spcAft>
              <a:buClrTx/>
              <a:buSzTx/>
              <a:buFont typeface="Arial" panose="020B0604020202020204" pitchFamily="34" charset="0"/>
              <a:buChar char="•"/>
              <a:tabLst/>
              <a:defRPr/>
            </a:pPr>
            <a:r>
              <a:rPr kumimoji="0" lang="nl-NL"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Coördinator/regisseur: medewerker van de gemeente.</a:t>
            </a:r>
          </a:p>
        </p:txBody>
      </p:sp>
      <p:pic>
        <p:nvPicPr>
          <p:cNvPr id="25" name="Afbeelding 24">
            <a:extLst>
              <a:ext uri="{FF2B5EF4-FFF2-40B4-BE49-F238E27FC236}">
                <a16:creationId xmlns:a16="http://schemas.microsoft.com/office/drawing/2014/main" id="{DC9E7216-CE8D-4AD5-AF81-9E297A83E8E6}"/>
              </a:ext>
            </a:extLst>
          </p:cNvPr>
          <p:cNvPicPr/>
          <p:nvPr/>
        </p:nvPicPr>
        <p:blipFill rotWithShape="1">
          <a:blip r:embed="rId4"/>
          <a:srcRect t="15221" b="14901"/>
          <a:stretch/>
        </p:blipFill>
        <p:spPr bwMode="auto">
          <a:xfrm>
            <a:off x="7871854" y="1153971"/>
            <a:ext cx="4992735" cy="3068067"/>
          </a:xfrm>
          <a:prstGeom prst="rect">
            <a:avLst/>
          </a:prstGeom>
          <a:ln>
            <a:noFill/>
          </a:ln>
          <a:extLst>
            <a:ext uri="{53640926-AAD7-44D8-BBD7-CCE9431645EC}">
              <a14:shadowObscured xmlns:a14="http://schemas.microsoft.com/office/drawing/2010/main"/>
            </a:ext>
          </a:extLst>
        </p:spPr>
      </p:pic>
      <p:pic>
        <p:nvPicPr>
          <p:cNvPr id="26" name="Afbeelding 25">
            <a:extLst>
              <a:ext uri="{FF2B5EF4-FFF2-40B4-BE49-F238E27FC236}">
                <a16:creationId xmlns:a16="http://schemas.microsoft.com/office/drawing/2014/main" id="{F4796DE8-AD2D-4948-AD28-8A0B7350058D}"/>
              </a:ext>
            </a:extLst>
          </p:cNvPr>
          <p:cNvPicPr/>
          <p:nvPr/>
        </p:nvPicPr>
        <p:blipFill rotWithShape="1">
          <a:blip r:embed="rId5"/>
          <a:srcRect l="19517" t="15913" b="14901"/>
          <a:stretch/>
        </p:blipFill>
        <p:spPr bwMode="auto">
          <a:xfrm>
            <a:off x="7871854" y="4424079"/>
            <a:ext cx="4781334" cy="3087253"/>
          </a:xfrm>
          <a:prstGeom prst="rect">
            <a:avLst/>
          </a:prstGeom>
          <a:ln>
            <a:noFill/>
          </a:ln>
          <a:extLst>
            <a:ext uri="{53640926-AAD7-44D8-BBD7-CCE9431645EC}">
              <a14:shadowObscured xmlns:a14="http://schemas.microsoft.com/office/drawing/2010/main"/>
            </a:ext>
          </a:extLst>
        </p:spPr>
      </p:pic>
      <p:pic>
        <p:nvPicPr>
          <p:cNvPr id="27" name="Afbeelding 26">
            <a:extLst>
              <a:ext uri="{FF2B5EF4-FFF2-40B4-BE49-F238E27FC236}">
                <a16:creationId xmlns:a16="http://schemas.microsoft.com/office/drawing/2014/main" id="{110159D4-143F-47E3-8A82-2481A8854EBB}"/>
              </a:ext>
            </a:extLst>
          </p:cNvPr>
          <p:cNvPicPr/>
          <p:nvPr/>
        </p:nvPicPr>
        <p:blipFill rotWithShape="1">
          <a:blip r:embed="rId6"/>
          <a:srcRect l="4767" t="15452" b="16170"/>
          <a:stretch/>
        </p:blipFill>
        <p:spPr bwMode="auto">
          <a:xfrm>
            <a:off x="2111053" y="4424079"/>
            <a:ext cx="5470848" cy="3068067"/>
          </a:xfrm>
          <a:prstGeom prst="rect">
            <a:avLst/>
          </a:prstGeom>
          <a:ln>
            <a:noFill/>
          </a:ln>
          <a:extLst>
            <a:ext uri="{53640926-AAD7-44D8-BBD7-CCE9431645EC}">
              <a14:shadowObscured xmlns:a14="http://schemas.microsoft.com/office/drawing/2010/main"/>
            </a:ext>
          </a:extLst>
        </p:spPr>
      </p:pic>
      <p:sp>
        <p:nvSpPr>
          <p:cNvPr id="15" name="Title 1">
            <a:extLst>
              <a:ext uri="{FF2B5EF4-FFF2-40B4-BE49-F238E27FC236}">
                <a16:creationId xmlns:a16="http://schemas.microsoft.com/office/drawing/2014/main" id="{D42D6EB8-BD67-42D6-A8E3-08537DF0144D}"/>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3600" dirty="0">
                <a:solidFill>
                  <a:prstClr val="white"/>
                </a:solidFill>
                <a:latin typeface="Arial"/>
                <a:cs typeface="Arial"/>
              </a:rPr>
              <a:t>Ville Générations (voorbeeld)</a:t>
            </a:r>
          </a:p>
        </p:txBody>
      </p:sp>
      <p:sp>
        <p:nvSpPr>
          <p:cNvPr id="16" name="Rectangle">
            <a:extLst>
              <a:ext uri="{FF2B5EF4-FFF2-40B4-BE49-F238E27FC236}">
                <a16:creationId xmlns:a16="http://schemas.microsoft.com/office/drawing/2014/main" id="{E00BDC96-4A9E-4D5F-86F2-B273AA10E84B}"/>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10" name="Afbeelding 9">
            <a:extLst>
              <a:ext uri="{FF2B5EF4-FFF2-40B4-BE49-F238E27FC236}">
                <a16:creationId xmlns:a16="http://schemas.microsoft.com/office/drawing/2014/main" id="{948B2501-C66E-4525-A8A8-45F954CE3576}"/>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2238837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AE478649-25E2-4F73-9ECA-86B2029DF272}"/>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pic>
        <p:nvPicPr>
          <p:cNvPr id="27" name="FAME_logo_CMYK.png" descr="FAME_logo_CMYK.png">
            <a:extLst>
              <a:ext uri="{FF2B5EF4-FFF2-40B4-BE49-F238E27FC236}">
                <a16:creationId xmlns:a16="http://schemas.microsoft.com/office/drawing/2014/main" id="{146F1F03-5D9B-4B2E-A811-78C6C91B1FEC}"/>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16" name="Ovaal 15">
            <a:extLst>
              <a:ext uri="{FF2B5EF4-FFF2-40B4-BE49-F238E27FC236}">
                <a16:creationId xmlns:a16="http://schemas.microsoft.com/office/drawing/2014/main" id="{630738E4-F595-48AA-934F-4C9EAD4777F9}"/>
              </a:ext>
            </a:extLst>
          </p:cNvPr>
          <p:cNvSpPr/>
          <p:nvPr/>
        </p:nvSpPr>
        <p:spPr>
          <a:xfrm>
            <a:off x="3416158" y="3666249"/>
            <a:ext cx="6441440" cy="4612640"/>
          </a:xfrm>
          <a:prstGeom prst="ellipse">
            <a:avLst/>
          </a:prstGeom>
          <a:solidFill>
            <a:schemeClr val="bg1"/>
          </a:solidFill>
          <a:ln w="38100">
            <a:solidFill>
              <a:srgbClr val="3FB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Tekstvak 16">
            <a:extLst>
              <a:ext uri="{FF2B5EF4-FFF2-40B4-BE49-F238E27FC236}">
                <a16:creationId xmlns:a16="http://schemas.microsoft.com/office/drawing/2014/main" id="{276CF87D-8370-42D8-A3EC-7E2E2EDD5906}"/>
              </a:ext>
            </a:extLst>
          </p:cNvPr>
          <p:cNvSpPr txBox="1"/>
          <p:nvPr/>
        </p:nvSpPr>
        <p:spPr>
          <a:xfrm>
            <a:off x="4343155" y="5033117"/>
            <a:ext cx="4723694" cy="1384995"/>
          </a:xfrm>
          <a:prstGeom prst="rect">
            <a:avLst/>
          </a:prstGeom>
          <a:noFill/>
        </p:spPr>
        <p:txBody>
          <a:bodyPr wrap="square" rtlCol="0">
            <a:spAutoFit/>
          </a:bodyPr>
          <a:lstStyle/>
          <a:p>
            <a:r>
              <a:rPr lang="nl-NL" sz="2800" b="1" dirty="0">
                <a:latin typeface="Arial" panose="020B0604020202020204" pitchFamily="34" charset="0"/>
                <a:cs typeface="Arial" panose="020B0604020202020204" pitchFamily="34" charset="0"/>
              </a:rPr>
              <a:t>Wonen met zorg in de wijk </a:t>
            </a:r>
          </a:p>
          <a:p>
            <a:r>
              <a:rPr lang="nl-NL" sz="2000" b="1" dirty="0">
                <a:latin typeface="Arial" panose="020B0604020202020204" pitchFamily="34" charset="0"/>
                <a:cs typeface="Arial" panose="020B0604020202020204" pitchFamily="34" charset="0"/>
              </a:rPr>
              <a:t>= </a:t>
            </a:r>
            <a:r>
              <a:rPr lang="nl-NL" b="1" dirty="0">
                <a:latin typeface="Arial" panose="020B0604020202020204" pitchFamily="34" charset="0"/>
                <a:cs typeface="Arial" panose="020B0604020202020204" pitchFamily="34" charset="0"/>
              </a:rPr>
              <a:t>de-professionaliseren waar kan </a:t>
            </a:r>
          </a:p>
          <a:p>
            <a:r>
              <a:rPr lang="nl-NL" b="1" dirty="0">
                <a:latin typeface="Arial" panose="020B0604020202020204" pitchFamily="34" charset="0"/>
                <a:cs typeface="Arial" panose="020B0604020202020204" pitchFamily="34" charset="0"/>
              </a:rPr>
              <a:t>om van daaruit nieuwe verbindingen </a:t>
            </a:r>
          </a:p>
          <a:p>
            <a:r>
              <a:rPr lang="nl-NL" b="1" dirty="0">
                <a:latin typeface="Arial" panose="020B0604020202020204" pitchFamily="34" charset="0"/>
                <a:cs typeface="Arial" panose="020B0604020202020204" pitchFamily="34" charset="0"/>
              </a:rPr>
              <a:t>aan te gaan. </a:t>
            </a:r>
          </a:p>
        </p:txBody>
      </p:sp>
      <p:sp>
        <p:nvSpPr>
          <p:cNvPr id="18" name="Ovaal 17">
            <a:extLst>
              <a:ext uri="{FF2B5EF4-FFF2-40B4-BE49-F238E27FC236}">
                <a16:creationId xmlns:a16="http://schemas.microsoft.com/office/drawing/2014/main" id="{B8643A11-9E5D-44D9-A13C-6F444D87FF37}"/>
              </a:ext>
            </a:extLst>
          </p:cNvPr>
          <p:cNvSpPr/>
          <p:nvPr/>
        </p:nvSpPr>
        <p:spPr>
          <a:xfrm>
            <a:off x="1748038" y="2748275"/>
            <a:ext cx="1878672" cy="1530270"/>
          </a:xfrm>
          <a:prstGeom prst="ellipse">
            <a:avLst/>
          </a:prstGeom>
          <a:solidFill>
            <a:schemeClr val="bg1">
              <a:lumMod val="95000"/>
            </a:schemeClr>
          </a:solidFill>
          <a:ln>
            <a:noFill/>
          </a:ln>
          <a:effectLst>
            <a:outerShdw blurRad="50800" dist="38100" dir="2700000" algn="tl" rotWithShape="0">
              <a:srgbClr val="2C4C3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2" name="Ovaal 21">
            <a:extLst>
              <a:ext uri="{FF2B5EF4-FFF2-40B4-BE49-F238E27FC236}">
                <a16:creationId xmlns:a16="http://schemas.microsoft.com/office/drawing/2014/main" id="{BE8E4DFB-005D-40DC-89EC-C7DA13B92876}"/>
              </a:ext>
            </a:extLst>
          </p:cNvPr>
          <p:cNvSpPr/>
          <p:nvPr/>
        </p:nvSpPr>
        <p:spPr>
          <a:xfrm>
            <a:off x="3408961" y="1030785"/>
            <a:ext cx="2092960" cy="1835714"/>
          </a:xfrm>
          <a:prstGeom prst="ellipse">
            <a:avLst/>
          </a:prstGeom>
          <a:solidFill>
            <a:schemeClr val="bg1">
              <a:lumMod val="95000"/>
            </a:schemeClr>
          </a:solidFill>
          <a:ln>
            <a:noFill/>
          </a:ln>
          <a:effectLst>
            <a:outerShdw blurRad="50800" dist="38100" dir="2700000" algn="tl" rotWithShape="0">
              <a:srgbClr val="2C4C3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Ovaal 22">
            <a:extLst>
              <a:ext uri="{FF2B5EF4-FFF2-40B4-BE49-F238E27FC236}">
                <a16:creationId xmlns:a16="http://schemas.microsoft.com/office/drawing/2014/main" id="{C9F3EF60-2189-4090-BB4E-8B4BD4463135}"/>
              </a:ext>
            </a:extLst>
          </p:cNvPr>
          <p:cNvSpPr/>
          <p:nvPr/>
        </p:nvSpPr>
        <p:spPr>
          <a:xfrm>
            <a:off x="6207810" y="1229990"/>
            <a:ext cx="1756328" cy="1563069"/>
          </a:xfrm>
          <a:prstGeom prst="ellipse">
            <a:avLst/>
          </a:prstGeom>
          <a:solidFill>
            <a:schemeClr val="bg1">
              <a:lumMod val="95000"/>
            </a:schemeClr>
          </a:solidFill>
          <a:ln>
            <a:noFill/>
          </a:ln>
          <a:effectLst>
            <a:outerShdw blurRad="50800" dist="38100" dir="2700000" algn="tl" rotWithShape="0">
              <a:srgbClr val="2C4C3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8" name="Ovaal 27">
            <a:extLst>
              <a:ext uri="{FF2B5EF4-FFF2-40B4-BE49-F238E27FC236}">
                <a16:creationId xmlns:a16="http://schemas.microsoft.com/office/drawing/2014/main" id="{7FC879E9-B1C6-40EA-B4E8-4203C68E46DD}"/>
              </a:ext>
            </a:extLst>
          </p:cNvPr>
          <p:cNvSpPr/>
          <p:nvPr/>
        </p:nvSpPr>
        <p:spPr>
          <a:xfrm>
            <a:off x="8567088" y="1851320"/>
            <a:ext cx="1205490" cy="1110262"/>
          </a:xfrm>
          <a:prstGeom prst="ellipse">
            <a:avLst/>
          </a:prstGeom>
          <a:solidFill>
            <a:schemeClr val="bg1">
              <a:lumMod val="95000"/>
            </a:schemeClr>
          </a:solidFill>
          <a:ln>
            <a:noFill/>
          </a:ln>
          <a:effectLst>
            <a:outerShdw blurRad="50800" dist="38100" dir="2700000" algn="tl" rotWithShape="0">
              <a:srgbClr val="2C4C3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Ovaal 28">
            <a:extLst>
              <a:ext uri="{FF2B5EF4-FFF2-40B4-BE49-F238E27FC236}">
                <a16:creationId xmlns:a16="http://schemas.microsoft.com/office/drawing/2014/main" id="{0F970BBA-FCF4-431B-807F-EB55AB43C919}"/>
              </a:ext>
            </a:extLst>
          </p:cNvPr>
          <p:cNvSpPr/>
          <p:nvPr/>
        </p:nvSpPr>
        <p:spPr>
          <a:xfrm>
            <a:off x="9424851" y="2912012"/>
            <a:ext cx="2092960" cy="1696720"/>
          </a:xfrm>
          <a:prstGeom prst="ellipse">
            <a:avLst/>
          </a:prstGeom>
          <a:solidFill>
            <a:schemeClr val="bg1">
              <a:lumMod val="95000"/>
            </a:schemeClr>
          </a:solidFill>
          <a:ln>
            <a:noFill/>
          </a:ln>
          <a:effectLst>
            <a:outerShdw blurRad="50800" dist="38100" dir="2700000" algn="tl" rotWithShape="0">
              <a:srgbClr val="2C4C3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0" name="Picture 8" descr="Pijl-Rechts-Groen - de Waagcoach">
            <a:extLst>
              <a:ext uri="{FF2B5EF4-FFF2-40B4-BE49-F238E27FC236}">
                <a16:creationId xmlns:a16="http://schemas.microsoft.com/office/drawing/2014/main" id="{71BF780E-0269-4C99-A6B9-EC8EBD25F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88137">
            <a:off x="2701790" y="4368679"/>
            <a:ext cx="1863401" cy="720515"/>
          </a:xfrm>
          <a:prstGeom prst="rect">
            <a:avLst/>
          </a:prstGeom>
          <a:noFill/>
        </p:spPr>
      </p:pic>
      <p:sp>
        <p:nvSpPr>
          <p:cNvPr id="31" name="Rechthoek 30">
            <a:extLst>
              <a:ext uri="{FF2B5EF4-FFF2-40B4-BE49-F238E27FC236}">
                <a16:creationId xmlns:a16="http://schemas.microsoft.com/office/drawing/2014/main" id="{54E2093C-ACEA-4653-B7A1-3D13E1595633}"/>
              </a:ext>
            </a:extLst>
          </p:cNvPr>
          <p:cNvSpPr/>
          <p:nvPr/>
        </p:nvSpPr>
        <p:spPr>
          <a:xfrm>
            <a:off x="1749601" y="3211218"/>
            <a:ext cx="1993771" cy="646331"/>
          </a:xfrm>
          <a:prstGeom prst="rect">
            <a:avLst/>
          </a:prstGeom>
        </p:spPr>
        <p:txBody>
          <a:bodyPr wrap="square">
            <a:spAutoFit/>
          </a:bodyPr>
          <a:lstStyle/>
          <a:p>
            <a:pPr algn="ctr"/>
            <a:r>
              <a:rPr lang="nl-NL" dirty="0">
                <a:latin typeface="Arial" panose="020B0604020202020204" pitchFamily="34" charset="0"/>
                <a:cs typeface="Arial" panose="020B0604020202020204" pitchFamily="34" charset="0"/>
              </a:rPr>
              <a:t>Behoefte van mensen</a:t>
            </a:r>
          </a:p>
        </p:txBody>
      </p:sp>
      <p:sp>
        <p:nvSpPr>
          <p:cNvPr id="32" name="Rechthoek 31">
            <a:extLst>
              <a:ext uri="{FF2B5EF4-FFF2-40B4-BE49-F238E27FC236}">
                <a16:creationId xmlns:a16="http://schemas.microsoft.com/office/drawing/2014/main" id="{B400636C-7E23-451E-8E44-A1521A75133A}"/>
              </a:ext>
            </a:extLst>
          </p:cNvPr>
          <p:cNvSpPr/>
          <p:nvPr/>
        </p:nvSpPr>
        <p:spPr>
          <a:xfrm>
            <a:off x="3133877" y="1506484"/>
            <a:ext cx="2693605" cy="923330"/>
          </a:xfrm>
          <a:prstGeom prst="rect">
            <a:avLst/>
          </a:prstGeom>
        </p:spPr>
        <p:txBody>
          <a:bodyPr wrap="square">
            <a:spAutoFit/>
          </a:bodyPr>
          <a:lstStyle/>
          <a:p>
            <a:pPr algn="ctr"/>
            <a:r>
              <a:rPr lang="nl-NL" dirty="0">
                <a:latin typeface="Arial" panose="020B0604020202020204" pitchFamily="34" charset="0"/>
                <a:cs typeface="Arial" panose="020B0604020202020204" pitchFamily="34" charset="0"/>
              </a:rPr>
              <a:t>Betrokkenen en maatschappelijke organisaties </a:t>
            </a:r>
          </a:p>
        </p:txBody>
      </p:sp>
      <p:sp>
        <p:nvSpPr>
          <p:cNvPr id="33" name="Rechthoek 32">
            <a:extLst>
              <a:ext uri="{FF2B5EF4-FFF2-40B4-BE49-F238E27FC236}">
                <a16:creationId xmlns:a16="http://schemas.microsoft.com/office/drawing/2014/main" id="{680EF756-D2A6-4F61-8F80-1180660CC068}"/>
              </a:ext>
            </a:extLst>
          </p:cNvPr>
          <p:cNvSpPr/>
          <p:nvPr/>
        </p:nvSpPr>
        <p:spPr>
          <a:xfrm>
            <a:off x="6134849" y="1630700"/>
            <a:ext cx="1943846" cy="646331"/>
          </a:xfrm>
          <a:prstGeom prst="rect">
            <a:avLst/>
          </a:prstGeom>
        </p:spPr>
        <p:txBody>
          <a:bodyPr wrap="square">
            <a:spAutoFit/>
          </a:bodyPr>
          <a:lstStyle/>
          <a:p>
            <a:pPr algn="ctr"/>
            <a:r>
              <a:rPr lang="nl-NL" dirty="0">
                <a:latin typeface="Arial" panose="020B0604020202020204" pitchFamily="34" charset="0"/>
                <a:cs typeface="Arial" panose="020B0604020202020204" pitchFamily="34" charset="0"/>
              </a:rPr>
              <a:t>Lokale middenstand</a:t>
            </a:r>
          </a:p>
        </p:txBody>
      </p:sp>
      <p:sp>
        <p:nvSpPr>
          <p:cNvPr id="34" name="Rechthoek 33">
            <a:extLst>
              <a:ext uri="{FF2B5EF4-FFF2-40B4-BE49-F238E27FC236}">
                <a16:creationId xmlns:a16="http://schemas.microsoft.com/office/drawing/2014/main" id="{3E0EB719-1532-4BF4-917A-C2721CC027A8}"/>
              </a:ext>
            </a:extLst>
          </p:cNvPr>
          <p:cNvSpPr/>
          <p:nvPr/>
        </p:nvSpPr>
        <p:spPr>
          <a:xfrm>
            <a:off x="8738997" y="2226875"/>
            <a:ext cx="928459"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Horeca</a:t>
            </a:r>
          </a:p>
        </p:txBody>
      </p:sp>
      <p:sp>
        <p:nvSpPr>
          <p:cNvPr id="35" name="Ovaal 34">
            <a:extLst>
              <a:ext uri="{FF2B5EF4-FFF2-40B4-BE49-F238E27FC236}">
                <a16:creationId xmlns:a16="http://schemas.microsoft.com/office/drawing/2014/main" id="{1C6AFAB0-57DD-4635-91F7-FCB6D9401EAB}"/>
              </a:ext>
            </a:extLst>
          </p:cNvPr>
          <p:cNvSpPr/>
          <p:nvPr/>
        </p:nvSpPr>
        <p:spPr>
          <a:xfrm>
            <a:off x="9683124" y="1643743"/>
            <a:ext cx="1317120" cy="1038769"/>
          </a:xfrm>
          <a:prstGeom prst="ellipse">
            <a:avLst/>
          </a:prstGeom>
          <a:solidFill>
            <a:schemeClr val="bg1">
              <a:lumMod val="95000"/>
            </a:schemeClr>
          </a:solidFill>
          <a:ln>
            <a:noFill/>
          </a:ln>
          <a:effectLst>
            <a:outerShdw blurRad="50800" dist="38100" dir="2700000" algn="tl" rotWithShape="0">
              <a:srgbClr val="2C4C3C">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6" name="Rechthoek 35">
            <a:extLst>
              <a:ext uri="{FF2B5EF4-FFF2-40B4-BE49-F238E27FC236}">
                <a16:creationId xmlns:a16="http://schemas.microsoft.com/office/drawing/2014/main" id="{D20EA88B-EAE3-4538-BA34-D11038DC5149}"/>
              </a:ext>
            </a:extLst>
          </p:cNvPr>
          <p:cNvSpPr/>
          <p:nvPr/>
        </p:nvSpPr>
        <p:spPr>
          <a:xfrm>
            <a:off x="9934383" y="1973825"/>
            <a:ext cx="928459"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Cultuur</a:t>
            </a:r>
          </a:p>
        </p:txBody>
      </p:sp>
      <p:pic>
        <p:nvPicPr>
          <p:cNvPr id="37" name="Picture 8" descr="Pijl-Rechts-Groen - de Waagcoach">
            <a:extLst>
              <a:ext uri="{FF2B5EF4-FFF2-40B4-BE49-F238E27FC236}">
                <a16:creationId xmlns:a16="http://schemas.microsoft.com/office/drawing/2014/main" id="{5E2D047C-49C7-421B-BE61-6645FBF70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52808">
            <a:off x="3840865" y="3530484"/>
            <a:ext cx="2603727" cy="7205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Pijl-Rechts-Groen - de Waagcoach">
            <a:extLst>
              <a:ext uri="{FF2B5EF4-FFF2-40B4-BE49-F238E27FC236}">
                <a16:creationId xmlns:a16="http://schemas.microsoft.com/office/drawing/2014/main" id="{4C976C86-1B89-4734-AC4E-2BF1210409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209017" flipH="1">
            <a:off x="6343054" y="3305992"/>
            <a:ext cx="1863401" cy="72051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Pijl-Rechts-Groen - de Waagcoach">
            <a:extLst>
              <a:ext uri="{FF2B5EF4-FFF2-40B4-BE49-F238E27FC236}">
                <a16:creationId xmlns:a16="http://schemas.microsoft.com/office/drawing/2014/main" id="{9948C805-E4AA-4B1C-877F-0B3189EDB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94970" flipH="1">
            <a:off x="7477914" y="3544199"/>
            <a:ext cx="2571161" cy="72051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Pijl-Rechts-Groen - de Waagcoach">
            <a:extLst>
              <a:ext uri="{FF2B5EF4-FFF2-40B4-BE49-F238E27FC236}">
                <a16:creationId xmlns:a16="http://schemas.microsoft.com/office/drawing/2014/main" id="{50DF90AD-0B44-4B5D-BF77-267434021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11863" flipH="1">
            <a:off x="8950812" y="4817829"/>
            <a:ext cx="1863401" cy="720515"/>
          </a:xfrm>
          <a:prstGeom prst="rect">
            <a:avLst/>
          </a:prstGeom>
          <a:noFill/>
          <a:extLst>
            <a:ext uri="{909E8E84-426E-40DD-AFC4-6F175D3DCCD1}">
              <a14:hiddenFill xmlns:a14="http://schemas.microsoft.com/office/drawing/2010/main">
                <a:solidFill>
                  <a:srgbClr val="FFFFFF"/>
                </a:solidFill>
              </a14:hiddenFill>
            </a:ext>
          </a:extLst>
        </p:spPr>
      </p:pic>
      <p:sp>
        <p:nvSpPr>
          <p:cNvPr id="41" name="Rechthoek 40">
            <a:extLst>
              <a:ext uri="{FF2B5EF4-FFF2-40B4-BE49-F238E27FC236}">
                <a16:creationId xmlns:a16="http://schemas.microsoft.com/office/drawing/2014/main" id="{9AD938E7-44BB-4151-9EB0-9B8D6EB9DB1E}"/>
              </a:ext>
            </a:extLst>
          </p:cNvPr>
          <p:cNvSpPr/>
          <p:nvPr/>
        </p:nvSpPr>
        <p:spPr>
          <a:xfrm>
            <a:off x="9471353" y="3195394"/>
            <a:ext cx="2079227" cy="1200329"/>
          </a:xfrm>
          <a:prstGeom prst="rect">
            <a:avLst/>
          </a:prstGeom>
        </p:spPr>
        <p:txBody>
          <a:bodyPr wrap="square">
            <a:spAutoFit/>
          </a:bodyPr>
          <a:lstStyle/>
          <a:p>
            <a:pPr algn="ctr"/>
            <a:r>
              <a:rPr lang="nl-NL" dirty="0">
                <a:latin typeface="Arial" panose="020B0604020202020204" pitchFamily="34" charset="0"/>
                <a:cs typeface="Arial" panose="020B0604020202020204" pitchFamily="34" charset="0"/>
              </a:rPr>
              <a:t>Formele zorg,  eigen netwerk + inzet domotica en eHealth</a:t>
            </a:r>
          </a:p>
        </p:txBody>
      </p:sp>
      <p:sp>
        <p:nvSpPr>
          <p:cNvPr id="26" name="Title 1">
            <a:extLst>
              <a:ext uri="{FF2B5EF4-FFF2-40B4-BE49-F238E27FC236}">
                <a16:creationId xmlns:a16="http://schemas.microsoft.com/office/drawing/2014/main" id="{7612AD75-183B-4B09-8BBC-3EFF80917B29}"/>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3600" dirty="0">
                <a:solidFill>
                  <a:prstClr val="white"/>
                </a:solidFill>
                <a:latin typeface="Arial"/>
                <a:cs typeface="Arial"/>
              </a:rPr>
              <a:t>Samenwerken met een nieuwe uitkomst </a:t>
            </a:r>
          </a:p>
        </p:txBody>
      </p:sp>
      <p:sp>
        <p:nvSpPr>
          <p:cNvPr id="42" name="Rectangle">
            <a:extLst>
              <a:ext uri="{FF2B5EF4-FFF2-40B4-BE49-F238E27FC236}">
                <a16:creationId xmlns:a16="http://schemas.microsoft.com/office/drawing/2014/main" id="{D806113A-693D-443F-AC42-BA17565794F3}"/>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25" name="Afbeelding 24">
            <a:extLst>
              <a:ext uri="{FF2B5EF4-FFF2-40B4-BE49-F238E27FC236}">
                <a16:creationId xmlns:a16="http://schemas.microsoft.com/office/drawing/2014/main" id="{D48DE56C-6F78-4B9D-8BCF-6F73A352D43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2562830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enkbeeld-straatje_k.JPG"/>
          <p:cNvPicPr>
            <a:picLocks noChangeAspect="1"/>
          </p:cNvPicPr>
          <p:nvPr/>
        </p:nvPicPr>
        <p:blipFill rotWithShape="1">
          <a:blip r:embed="rId3"/>
          <a:srcRect l="19638"/>
          <a:stretch/>
        </p:blipFill>
        <p:spPr>
          <a:xfrm>
            <a:off x="1904236" y="663809"/>
            <a:ext cx="7040980" cy="6194190"/>
          </a:xfrm>
          <a:prstGeom prst="rect">
            <a:avLst/>
          </a:prstGeom>
        </p:spPr>
      </p:pic>
      <p:sp>
        <p:nvSpPr>
          <p:cNvPr id="9" name="Rectangle">
            <a:extLst>
              <a:ext uri="{FF2B5EF4-FFF2-40B4-BE49-F238E27FC236}">
                <a16:creationId xmlns:a16="http://schemas.microsoft.com/office/drawing/2014/main" id="{E851188F-18EA-4BFF-B6F4-4A92F15BA42F}"/>
              </a:ext>
            </a:extLst>
          </p:cNvPr>
          <p:cNvSpPr/>
          <p:nvPr/>
        </p:nvSpPr>
        <p:spPr>
          <a:xfrm>
            <a:off x="1690545" y="1"/>
            <a:ext cx="10501455" cy="909158"/>
          </a:xfrm>
          <a:prstGeom prst="rect">
            <a:avLst/>
          </a:prstGeom>
          <a:solidFill>
            <a:schemeClr val="tx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19462" name="Titel 3"/>
          <p:cNvSpPr txBox="1">
            <a:spLocks/>
          </p:cNvSpPr>
          <p:nvPr/>
        </p:nvSpPr>
        <p:spPr bwMode="auto">
          <a:xfrm>
            <a:off x="7755633" y="1942233"/>
            <a:ext cx="4118867" cy="2705967"/>
          </a:xfrm>
          <a:prstGeom prst="rect">
            <a:avLst/>
          </a:prstGeom>
          <a:noFill/>
          <a:ln w="9525">
            <a:noFill/>
            <a:miter lim="800000"/>
            <a:headEnd/>
            <a:tailEnd/>
          </a:ln>
        </p:spPr>
        <p:txBody>
          <a:bodyPr lIns="0" tIns="0" rIns="0" bIns="0"/>
          <a:lstStyle/>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Een eigen huis in een veilige woonomgeving</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Van opname en verblijf naar verhuizen en wonen</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(24-uurs) zorg, behandeling en ondersteuning multidisciplinair en samen met het eigen netwerk</a:t>
            </a:r>
          </a:p>
          <a:p>
            <a:pPr marL="285750" indent="-285750">
              <a:buFont typeface="Arial" panose="020B0604020202020204" pitchFamily="34" charset="0"/>
              <a:buChar char="•"/>
            </a:pPr>
            <a:r>
              <a:rPr lang="nl-NL" dirty="0">
                <a:latin typeface="Arial" panose="020B0604020202020204" pitchFamily="34" charset="0"/>
                <a:cs typeface="Arial" panose="020B0604020202020204" pitchFamily="34" charset="0"/>
              </a:rPr>
              <a:t>Een andere manier van wonen en een andere manier van werken </a:t>
            </a:r>
          </a:p>
          <a:p>
            <a:endParaRPr lang="nl-NL" dirty="0">
              <a:solidFill>
                <a:schemeClr val="accent6"/>
              </a:solidFill>
              <a:latin typeface="Arial" panose="020B0604020202020204" pitchFamily="34" charset="0"/>
              <a:cs typeface="Arial" panose="020B0604020202020204" pitchFamily="34" charset="0"/>
            </a:endParaRPr>
          </a:p>
          <a:p>
            <a:r>
              <a:rPr lang="nl-NL" sz="1600" dirty="0"/>
              <a:t> </a:t>
            </a:r>
          </a:p>
          <a:p>
            <a:pPr marL="285750" indent="-285750">
              <a:buFont typeface="Arial" pitchFamily="34" charset="0"/>
              <a:buChar char="•"/>
              <a:defRPr/>
            </a:pPr>
            <a:endParaRPr lang="nl-NL" sz="1600" dirty="0">
              <a:solidFill>
                <a:prstClr val="black"/>
              </a:solidFill>
              <a:latin typeface="Arial" charset="0"/>
              <a:cs typeface="Arial" charset="0"/>
            </a:endParaRPr>
          </a:p>
          <a:p>
            <a:pPr>
              <a:defRPr/>
            </a:pPr>
            <a:endParaRPr lang="nl-NL" sz="1600" dirty="0">
              <a:solidFill>
                <a:prstClr val="black"/>
              </a:solidFill>
              <a:latin typeface="Arial" charset="0"/>
              <a:cs typeface="Arial" charset="0"/>
            </a:endParaRPr>
          </a:p>
          <a:p>
            <a:pPr>
              <a:defRPr/>
            </a:pPr>
            <a:endParaRPr lang="nl-NL" b="1" dirty="0">
              <a:solidFill>
                <a:srgbClr val="000000"/>
              </a:solidFill>
              <a:latin typeface="Arial" charset="0"/>
              <a:cs typeface="Arial" charset="0"/>
            </a:endParaRPr>
          </a:p>
          <a:p>
            <a:pPr>
              <a:defRPr/>
            </a:pPr>
            <a:endParaRPr lang="nl-NL" dirty="0">
              <a:solidFill>
                <a:srgbClr val="000000"/>
              </a:solidFill>
              <a:latin typeface="Arial" charset="0"/>
              <a:cs typeface="Arial" charset="0"/>
            </a:endParaRPr>
          </a:p>
        </p:txBody>
      </p:sp>
      <p:pic>
        <p:nvPicPr>
          <p:cNvPr id="11" name="FAME_logo_CMYK.png" descr="FAME_logo_CMYK.png">
            <a:extLst>
              <a:ext uri="{FF2B5EF4-FFF2-40B4-BE49-F238E27FC236}">
                <a16:creationId xmlns:a16="http://schemas.microsoft.com/office/drawing/2014/main" id="{BF1A9304-1240-4539-A56C-C988643FE6C0}"/>
              </a:ext>
            </a:extLst>
          </p:cNvPr>
          <p:cNvPicPr>
            <a:picLocks noChangeAspect="1"/>
          </p:cNvPicPr>
          <p:nvPr/>
        </p:nvPicPr>
        <p:blipFill>
          <a:blip r:embed="rId4"/>
          <a:stretch>
            <a:fillRect/>
          </a:stretch>
        </p:blipFill>
        <p:spPr>
          <a:xfrm>
            <a:off x="302028" y="271211"/>
            <a:ext cx="1021004" cy="425419"/>
          </a:xfrm>
          <a:prstGeom prst="rect">
            <a:avLst/>
          </a:prstGeom>
          <a:ln w="12700">
            <a:miter lim="400000"/>
          </a:ln>
        </p:spPr>
      </p:pic>
      <p:sp>
        <p:nvSpPr>
          <p:cNvPr id="14" name="Rectangle">
            <a:extLst>
              <a:ext uri="{FF2B5EF4-FFF2-40B4-BE49-F238E27FC236}">
                <a16:creationId xmlns:a16="http://schemas.microsoft.com/office/drawing/2014/main" id="{0F2DAA49-AE83-470A-AE18-0630D878C2EC}"/>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10" name="Title 1">
            <a:extLst>
              <a:ext uri="{FF2B5EF4-FFF2-40B4-BE49-F238E27FC236}">
                <a16:creationId xmlns:a16="http://schemas.microsoft.com/office/drawing/2014/main" id="{D5CF418A-4C4A-413D-A91E-6651D4BE775A}"/>
              </a:ext>
            </a:extLst>
          </p:cNvPr>
          <p:cNvSpPr txBox="1">
            <a:spLocks/>
          </p:cNvSpPr>
          <p:nvPr/>
        </p:nvSpPr>
        <p:spPr>
          <a:xfrm>
            <a:off x="1690545" y="4638"/>
            <a:ext cx="10719169" cy="866236"/>
          </a:xfrm>
          <a:prstGeom prst="rect">
            <a:avLst/>
          </a:prstGeom>
        </p:spPr>
        <p:txBody>
          <a:bodyPr vert="horz" lIns="91440" tIns="45720" rIns="91440" bIns="45720" rtlCol="0" anchor="ctr">
            <a:noAutofit/>
          </a:bodyPr>
          <a:lstStyle/>
          <a:p>
            <a:pPr lvl="0">
              <a:spcBef>
                <a:spcPct val="0"/>
              </a:spcBef>
              <a:defRPr/>
            </a:pPr>
            <a:r>
              <a:rPr lang="nl-NL" sz="3400" dirty="0">
                <a:solidFill>
                  <a:prstClr val="white"/>
                </a:solidFill>
                <a:latin typeface="Arial"/>
                <a:cs typeface="Arial"/>
              </a:rPr>
              <a:t>Beschermd Wonen als een differentiatie in huisvesting</a:t>
            </a:r>
          </a:p>
        </p:txBody>
      </p:sp>
      <p:pic>
        <p:nvPicPr>
          <p:cNvPr id="12" name="Afbeelding 11">
            <a:extLst>
              <a:ext uri="{FF2B5EF4-FFF2-40B4-BE49-F238E27FC236}">
                <a16:creationId xmlns:a16="http://schemas.microsoft.com/office/drawing/2014/main" id="{C31525FE-4CBF-400D-B0D5-33C841153F9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269747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49FA2BB2-90E8-49EE-A0AF-3E2635EDEDC5}"/>
              </a:ext>
            </a:extLst>
          </p:cNvPr>
          <p:cNvSpPr/>
          <p:nvPr/>
        </p:nvSpPr>
        <p:spPr>
          <a:xfrm>
            <a:off x="0" y="0"/>
            <a:ext cx="12191999" cy="6858000"/>
          </a:xfrm>
          <a:prstGeom prst="rect">
            <a:avLst/>
          </a:prstGeom>
          <a:solidFill>
            <a:srgbClr val="FE930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5" name="Rechthoek 4">
            <a:extLst>
              <a:ext uri="{FF2B5EF4-FFF2-40B4-BE49-F238E27FC236}">
                <a16:creationId xmlns:a16="http://schemas.microsoft.com/office/drawing/2014/main" id="{2D01B631-8D5F-4FEC-A5E1-6F7185B8284E}"/>
              </a:ext>
            </a:extLst>
          </p:cNvPr>
          <p:cNvSpPr/>
          <p:nvPr/>
        </p:nvSpPr>
        <p:spPr>
          <a:xfrm>
            <a:off x="1963828" y="2136339"/>
            <a:ext cx="8264344" cy="2585323"/>
          </a:xfrm>
          <a:prstGeom prst="rect">
            <a:avLst/>
          </a:prstGeom>
        </p:spPr>
        <p:txBody>
          <a:bodyPr wrap="square">
            <a:spAutoFit/>
          </a:bodyPr>
          <a:lstStyle/>
          <a:p>
            <a:pPr algn="ctr" defTabSz="1475128">
              <a:spcBef>
                <a:spcPct val="0"/>
              </a:spcBef>
              <a:defRPr/>
            </a:pPr>
            <a:r>
              <a:rPr lang="nl-NL" sz="5400" i="1" dirty="0">
                <a:solidFill>
                  <a:schemeClr val="bg1"/>
                </a:solidFill>
                <a:latin typeface="Arial" panose="020B0604020202020204" pitchFamily="34" charset="0"/>
                <a:cs typeface="Arial" panose="020B0604020202020204" pitchFamily="34" charset="0"/>
              </a:rPr>
              <a:t>Wat zijn de belangrijke bestandsdelen van dit nieuwe woonconcept?   </a:t>
            </a:r>
          </a:p>
        </p:txBody>
      </p:sp>
      <p:cxnSp>
        <p:nvCxnSpPr>
          <p:cNvPr id="6" name="Straight Connector 5">
            <a:extLst>
              <a:ext uri="{FF2B5EF4-FFF2-40B4-BE49-F238E27FC236}">
                <a16:creationId xmlns:a16="http://schemas.microsoft.com/office/drawing/2014/main" id="{F7F63CC7-539B-43AD-ABE8-017306696819}"/>
              </a:ext>
            </a:extLst>
          </p:cNvPr>
          <p:cNvCxnSpPr>
            <a:cxnSpLocks/>
          </p:cNvCxnSpPr>
          <p:nvPr/>
        </p:nvCxnSpPr>
        <p:spPr>
          <a:xfrm>
            <a:off x="2080727" y="2799184"/>
            <a:ext cx="0" cy="405881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79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086798" y="1961407"/>
            <a:ext cx="4104456" cy="3200876"/>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Een arrangement is een compleet en integraal pakket van wonen, services, welzijn, dienstverlening en zorg. </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De verschillende arrangementen hebben een vaste opbouw en bestaan uit:</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een vast basispakket;</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een bouwstenenpakket (klein deel van de eigen indicatie);</a:t>
            </a:r>
          </a:p>
          <a:p>
            <a:pPr marL="285750" indent="-285750">
              <a:buFont typeface="Arial" panose="020B0604020202020204" pitchFamily="34" charset="0"/>
              <a:buChar char="•"/>
            </a:pPr>
            <a:r>
              <a:rPr lang="nl-NL" sz="1600" dirty="0">
                <a:latin typeface="Arial" panose="020B0604020202020204" pitchFamily="34" charset="0"/>
                <a:cs typeface="Arial" panose="020B0604020202020204" pitchFamily="34" charset="0"/>
              </a:rPr>
              <a:t>een pluspakket.</a:t>
            </a:r>
          </a:p>
          <a:p>
            <a:endParaRPr lang="nl-NL" sz="1400" dirty="0">
              <a:latin typeface="Arial" panose="020B0604020202020204" pitchFamily="34" charset="0"/>
              <a:cs typeface="Arial" panose="020B0604020202020204" pitchFamily="34" charset="0"/>
            </a:endParaRPr>
          </a:p>
          <a:p>
            <a:br>
              <a:rPr lang="nl-NL" sz="1400" dirty="0">
                <a:latin typeface="Arial" panose="020B0604020202020204" pitchFamily="34" charset="0"/>
                <a:cs typeface="Arial" panose="020B0604020202020204" pitchFamily="34" charset="0"/>
              </a:rPr>
            </a:br>
            <a:endParaRPr lang="nl-NL" sz="14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1678" y="850441"/>
            <a:ext cx="4250322" cy="6024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a:extLst>
              <a:ext uri="{FF2B5EF4-FFF2-40B4-BE49-F238E27FC236}">
                <a16:creationId xmlns:a16="http://schemas.microsoft.com/office/drawing/2014/main" id="{8E0DE4B6-909B-4DF2-8B28-39B49267ADD5}"/>
              </a:ext>
            </a:extLst>
          </p:cNvPr>
          <p:cNvSpPr/>
          <p:nvPr/>
        </p:nvSpPr>
        <p:spPr>
          <a:xfrm>
            <a:off x="1690545" y="0"/>
            <a:ext cx="10501455" cy="909158"/>
          </a:xfrm>
          <a:prstGeom prst="rect">
            <a:avLst/>
          </a:prstGeom>
          <a:solidFill>
            <a:schemeClr val="tx1"/>
          </a:solidFill>
          <a:ln w="12700">
            <a:miter lim="400000"/>
          </a:ln>
        </p:spPr>
        <p:txBody>
          <a:bodyPr lIns="35719" tIns="35719" rIns="35719" bIns="35719" anchor="ctr"/>
          <a:lstStyle/>
          <a:p>
            <a:endParaRPr lang="nl-NL" sz="3600" dirty="0">
              <a:solidFill>
                <a:schemeClr val="bg1"/>
              </a:solidFill>
              <a:latin typeface="Arial" panose="020B0604020202020204" pitchFamily="34" charset="0"/>
              <a:cs typeface="Arial" panose="020B0604020202020204" pitchFamily="34" charset="0"/>
            </a:endParaRPr>
          </a:p>
          <a:p>
            <a:r>
              <a:rPr lang="nl-NL" sz="3600" dirty="0">
                <a:solidFill>
                  <a:schemeClr val="bg1"/>
                </a:solidFill>
                <a:latin typeface="Arial" panose="020B0604020202020204" pitchFamily="34" charset="0"/>
                <a:cs typeface="Arial" panose="020B0604020202020204" pitchFamily="34" charset="0"/>
              </a:rPr>
              <a:t> Wat is een arrangement?</a:t>
            </a:r>
          </a:p>
          <a:p>
            <a:endParaRPr lang="nl-NL" sz="3600" dirty="0">
              <a:solidFill>
                <a:schemeClr val="bg1"/>
              </a:solidFill>
              <a:latin typeface="Arial" panose="020B0604020202020204" pitchFamily="34" charset="0"/>
              <a:cs typeface="Arial" panose="020B0604020202020204" pitchFamily="34" charset="0"/>
            </a:endParaRPr>
          </a:p>
        </p:txBody>
      </p:sp>
      <p:pic>
        <p:nvPicPr>
          <p:cNvPr id="7" name="FAME_logo_CMYK.png" descr="FAME_logo_CMYK.png">
            <a:extLst>
              <a:ext uri="{FF2B5EF4-FFF2-40B4-BE49-F238E27FC236}">
                <a16:creationId xmlns:a16="http://schemas.microsoft.com/office/drawing/2014/main" id="{6C13B396-3E10-4F4D-A8B8-7039D62E55D4}"/>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8" name="Rectangle">
            <a:extLst>
              <a:ext uri="{FF2B5EF4-FFF2-40B4-BE49-F238E27FC236}">
                <a16:creationId xmlns:a16="http://schemas.microsoft.com/office/drawing/2014/main" id="{38A9739C-1C2A-49B4-80DF-B92D3B0ED101}"/>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9" name="Afbeelding 8">
            <a:extLst>
              <a:ext uri="{FF2B5EF4-FFF2-40B4-BE49-F238E27FC236}">
                <a16:creationId xmlns:a16="http://schemas.microsoft.com/office/drawing/2014/main" id="{B12B299B-1D20-4DEA-82E1-6D13295803A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1075515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978907" y="1787929"/>
            <a:ext cx="4020988" cy="3426160"/>
          </a:xfrm>
        </p:spPr>
        <p:txBody>
          <a:bodyPr>
            <a:noAutofit/>
          </a:bodyPr>
          <a:lstStyle/>
          <a:p>
            <a:r>
              <a:rPr lang="nl-NL" sz="1600" dirty="0">
                <a:latin typeface="Arial" panose="020B0604020202020204" pitchFamily="34" charset="0"/>
                <a:cs typeface="Arial" panose="020B0604020202020204" pitchFamily="34" charset="0"/>
              </a:rPr>
              <a:t>Wat is de basis, dus ligt vast (basispakket)?</a:t>
            </a:r>
          </a:p>
          <a:p>
            <a:r>
              <a:rPr lang="nl-NL" sz="1600" dirty="0">
                <a:latin typeface="Arial" panose="020B0604020202020204" pitchFamily="34" charset="0"/>
                <a:cs typeface="Arial" panose="020B0604020202020204" pitchFamily="34" charset="0"/>
              </a:rPr>
              <a:t>Wat is individueel toepasbaar, bijvoorbeeld gebruik kunnen maken van diensten en voorzieningen?</a:t>
            </a:r>
          </a:p>
          <a:p>
            <a:r>
              <a:rPr lang="nl-NL" sz="1600" dirty="0">
                <a:latin typeface="Arial" panose="020B0604020202020204" pitchFamily="34" charset="0"/>
                <a:cs typeface="Arial" panose="020B0604020202020204" pitchFamily="34" charset="0"/>
              </a:rPr>
              <a:t>Welke onderdelen brengen we daarvoor bij elkaar?</a:t>
            </a:r>
          </a:p>
          <a:p>
            <a:r>
              <a:rPr lang="nl-NL" sz="1600" dirty="0">
                <a:latin typeface="Arial" panose="020B0604020202020204" pitchFamily="34" charset="0"/>
                <a:cs typeface="Arial" panose="020B0604020202020204" pitchFamily="34" charset="0"/>
              </a:rPr>
              <a:t>Wie hebben we daarvoor nodig?</a:t>
            </a:r>
          </a:p>
          <a:p>
            <a:r>
              <a:rPr lang="nl-NL" sz="1600" dirty="0">
                <a:latin typeface="Arial" panose="020B0604020202020204" pitchFamily="34" charset="0"/>
                <a:cs typeface="Arial" panose="020B0604020202020204" pitchFamily="34" charset="0"/>
              </a:rPr>
              <a:t>Betaalbaarheid voor mensen met een lager inkomen?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9974" y="1340038"/>
            <a:ext cx="2813821" cy="16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74" b="3279"/>
          <a:stretch/>
        </p:blipFill>
        <p:spPr bwMode="auto">
          <a:xfrm>
            <a:off x="8588206" y="3157530"/>
            <a:ext cx="2805094" cy="1600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8701" y="4902006"/>
            <a:ext cx="2813821" cy="1583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a:extLst>
              <a:ext uri="{FF2B5EF4-FFF2-40B4-BE49-F238E27FC236}">
                <a16:creationId xmlns:a16="http://schemas.microsoft.com/office/drawing/2014/main" id="{F8F0832F-22AC-4487-B3C0-B6FFC5BE4FB3}"/>
              </a:ext>
            </a:extLst>
          </p:cNvPr>
          <p:cNvSpPr/>
          <p:nvPr/>
        </p:nvSpPr>
        <p:spPr>
          <a:xfrm>
            <a:off x="1690545" y="1"/>
            <a:ext cx="10501455" cy="909158"/>
          </a:xfrm>
          <a:prstGeom prst="rect">
            <a:avLst/>
          </a:prstGeom>
          <a:solidFill>
            <a:schemeClr val="tx1"/>
          </a:solidFill>
          <a:ln w="12700">
            <a:miter lim="400000"/>
          </a:ln>
        </p:spPr>
        <p:txBody>
          <a:bodyPr lIns="35719" tIns="35719" rIns="35719" bIns="35719" anchor="ctr"/>
          <a:lstStyle/>
          <a:p>
            <a:pPr>
              <a:spcBef>
                <a:spcPct val="0"/>
              </a:spcBef>
              <a:defRPr/>
            </a:pPr>
            <a:r>
              <a:rPr lang="nl-NL" sz="3600" dirty="0">
                <a:solidFill>
                  <a:prstClr val="white"/>
                </a:solidFill>
                <a:latin typeface="Arial"/>
                <a:cs typeface="Arial"/>
              </a:rPr>
              <a:t> Arrangementen voor </a:t>
            </a:r>
            <a:r>
              <a:rPr lang="nl-NL" sz="3600" dirty="0" err="1">
                <a:solidFill>
                  <a:prstClr val="white"/>
                </a:solidFill>
                <a:latin typeface="Arial"/>
                <a:cs typeface="Arial"/>
              </a:rPr>
              <a:t>Berkenstaete</a:t>
            </a:r>
            <a:r>
              <a:rPr lang="nl-NL" sz="3600" dirty="0">
                <a:solidFill>
                  <a:prstClr val="white"/>
                </a:solidFill>
                <a:latin typeface="Arial"/>
                <a:cs typeface="Arial"/>
              </a:rPr>
              <a:t> </a:t>
            </a:r>
          </a:p>
        </p:txBody>
      </p:sp>
      <p:pic>
        <p:nvPicPr>
          <p:cNvPr id="8" name="FAME_logo_CMYK.png" descr="FAME_logo_CMYK.png">
            <a:extLst>
              <a:ext uri="{FF2B5EF4-FFF2-40B4-BE49-F238E27FC236}">
                <a16:creationId xmlns:a16="http://schemas.microsoft.com/office/drawing/2014/main" id="{D2BF41FB-8FDD-41F0-A220-351854A8A92E}"/>
              </a:ext>
            </a:extLst>
          </p:cNvPr>
          <p:cNvPicPr>
            <a:picLocks noChangeAspect="1"/>
          </p:cNvPicPr>
          <p:nvPr/>
        </p:nvPicPr>
        <p:blipFill>
          <a:blip r:embed="rId5"/>
          <a:stretch>
            <a:fillRect/>
          </a:stretch>
        </p:blipFill>
        <p:spPr>
          <a:xfrm>
            <a:off x="302028" y="271211"/>
            <a:ext cx="1021004" cy="425419"/>
          </a:xfrm>
          <a:prstGeom prst="rect">
            <a:avLst/>
          </a:prstGeom>
          <a:ln w="12700">
            <a:miter lim="400000"/>
          </a:ln>
        </p:spPr>
      </p:pic>
      <p:sp>
        <p:nvSpPr>
          <p:cNvPr id="9" name="Rectangle">
            <a:extLst>
              <a:ext uri="{FF2B5EF4-FFF2-40B4-BE49-F238E27FC236}">
                <a16:creationId xmlns:a16="http://schemas.microsoft.com/office/drawing/2014/main" id="{FE7A7485-EF7E-4775-854B-D0A7748C2828}"/>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10" name="Afbeelding 9">
            <a:extLst>
              <a:ext uri="{FF2B5EF4-FFF2-40B4-BE49-F238E27FC236}">
                <a16:creationId xmlns:a16="http://schemas.microsoft.com/office/drawing/2014/main" id="{E412381D-5ACA-4F5D-95CC-408B13AB81E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1949625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A3A8A6D-094A-EB41-A278-CDE78635A835}"/>
              </a:ext>
            </a:extLst>
          </p:cNvPr>
          <p:cNvSpPr/>
          <p:nvPr/>
        </p:nvSpPr>
        <p:spPr>
          <a:xfrm>
            <a:off x="0" y="0"/>
            <a:ext cx="12192000" cy="6858000"/>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5" name="Title 1">
            <a:extLst>
              <a:ext uri="{FF2B5EF4-FFF2-40B4-BE49-F238E27FC236}">
                <a16:creationId xmlns:a16="http://schemas.microsoft.com/office/drawing/2014/main" id="{1F696600-6E6C-A846-B2C4-B342F41A28E8}"/>
              </a:ext>
            </a:extLst>
          </p:cNvPr>
          <p:cNvSpPr txBox="1">
            <a:spLocks/>
          </p:cNvSpPr>
          <p:nvPr/>
        </p:nvSpPr>
        <p:spPr>
          <a:xfrm>
            <a:off x="2371725" y="1143000"/>
            <a:ext cx="8362536" cy="4572000"/>
          </a:xfrm>
          <a:prstGeom prst="rect">
            <a:avLst/>
          </a:prstGeom>
        </p:spPr>
        <p:txBody>
          <a:bodyPr anchor="ctr"/>
          <a:lstStyle/>
          <a:p>
            <a:pPr>
              <a:spcBef>
                <a:spcPct val="0"/>
              </a:spcBef>
              <a:defRPr/>
            </a:pPr>
            <a:r>
              <a:rPr lang="nl-NL" sz="5400" i="1" dirty="0">
                <a:solidFill>
                  <a:prstClr val="white"/>
                </a:solidFill>
                <a:latin typeface="Arial" panose="020B0604020202020204" pitchFamily="34" charset="0"/>
                <a:ea typeface="+mj-ea"/>
                <a:cs typeface="Arial" panose="020B0604020202020204" pitchFamily="34" charset="0"/>
              </a:rPr>
              <a:t>Hoe maken we het concreet?</a:t>
            </a:r>
            <a:endParaRPr lang="nl-NL" sz="3200" i="1" dirty="0">
              <a:solidFill>
                <a:prstClr val="white"/>
              </a:solidFill>
              <a:latin typeface="Arial" panose="020B0604020202020204" pitchFamily="34" charset="0"/>
              <a:ea typeface="+mj-ea"/>
              <a:cs typeface="Arial" panose="020B0604020202020204" pitchFamily="34" charset="0"/>
            </a:endParaRPr>
          </a:p>
        </p:txBody>
      </p:sp>
      <p:cxnSp>
        <p:nvCxnSpPr>
          <p:cNvPr id="6" name="Straight Connector 5">
            <a:extLst>
              <a:ext uri="{FF2B5EF4-FFF2-40B4-BE49-F238E27FC236}">
                <a16:creationId xmlns:a16="http://schemas.microsoft.com/office/drawing/2014/main" id="{351AA592-3FB0-7143-A709-776B443D1777}"/>
              </a:ext>
            </a:extLst>
          </p:cNvPr>
          <p:cNvCxnSpPr>
            <a:cxnSpLocks/>
          </p:cNvCxnSpPr>
          <p:nvPr/>
        </p:nvCxnSpPr>
        <p:spPr>
          <a:xfrm>
            <a:off x="2080727" y="2799184"/>
            <a:ext cx="0" cy="405881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1905000"/>
            <a:ext cx="6400800" cy="1752600"/>
          </a:xfrm>
        </p:spPr>
        <p:txBody>
          <a:bodyPr rtlCol="0">
            <a:normAutofit/>
          </a:bodyPr>
          <a:lstStyle/>
          <a:p>
            <a:pPr algn="l" defTabSz="1475128">
              <a:spcBef>
                <a:spcPts val="0"/>
              </a:spcBef>
              <a:defRPr/>
            </a:pPr>
            <a:r>
              <a:rPr lang="nl-NL" sz="1800" b="1" spc="109" dirty="0">
                <a:solidFill>
                  <a:prstClr val="black"/>
                </a:solidFill>
                <a:latin typeface="Arial" pitchFamily="34" charset="0"/>
                <a:cs typeface="Arial" pitchFamily="34" charset="0"/>
              </a:rPr>
              <a:t>Starter / subtitel</a:t>
            </a:r>
          </a:p>
          <a:p>
            <a:pPr algn="l" defTabSz="1475128">
              <a:spcBef>
                <a:spcPts val="0"/>
              </a:spcBef>
              <a:buFontTx/>
              <a:buChar char="-"/>
              <a:defRPr/>
            </a:pPr>
            <a:r>
              <a:rPr lang="nl-NL" sz="1800" spc="109" dirty="0">
                <a:solidFill>
                  <a:prstClr val="black"/>
                </a:solidFill>
                <a:latin typeface="Arial" pitchFamily="34" charset="0"/>
                <a:cs typeface="Arial" pitchFamily="34" charset="0"/>
              </a:rPr>
              <a:t> Punt 1</a:t>
            </a:r>
          </a:p>
          <a:p>
            <a:pPr algn="l" defTabSz="1475128">
              <a:spcBef>
                <a:spcPts val="0"/>
              </a:spcBef>
              <a:buFontTx/>
              <a:buChar char="-"/>
              <a:defRPr/>
            </a:pPr>
            <a:r>
              <a:rPr lang="nl-NL" sz="1800" spc="109" dirty="0">
                <a:solidFill>
                  <a:prstClr val="black"/>
                </a:solidFill>
                <a:latin typeface="Arial" pitchFamily="34" charset="0"/>
                <a:cs typeface="Arial" pitchFamily="34" charset="0"/>
              </a:rPr>
              <a:t> Punt 2</a:t>
            </a:r>
          </a:p>
          <a:p>
            <a:pPr algn="l" defTabSz="1475128">
              <a:spcBef>
                <a:spcPts val="0"/>
              </a:spcBef>
              <a:buFontTx/>
              <a:buChar char="-"/>
              <a:defRPr/>
            </a:pPr>
            <a:r>
              <a:rPr lang="nl-NL" sz="1800" spc="109" dirty="0">
                <a:solidFill>
                  <a:prstClr val="black"/>
                </a:solidFill>
                <a:latin typeface="Arial" pitchFamily="34" charset="0"/>
                <a:cs typeface="Arial" pitchFamily="34" charset="0"/>
              </a:rPr>
              <a:t> Punt 3</a:t>
            </a:r>
          </a:p>
          <a:p>
            <a:pPr algn="l" defTabSz="1475128">
              <a:spcBef>
                <a:spcPts val="0"/>
              </a:spcBef>
              <a:defRPr/>
            </a:pPr>
            <a:r>
              <a:rPr lang="nl-NL" sz="1800" spc="109" dirty="0">
                <a:solidFill>
                  <a:prstClr val="black"/>
                </a:solidFill>
                <a:latin typeface="Arial" pitchFamily="34" charset="0"/>
                <a:cs typeface="Arial" pitchFamily="34" charset="0"/>
              </a:rPr>
              <a:t>- Punt 4</a:t>
            </a:r>
          </a:p>
          <a:p>
            <a:pPr>
              <a:defRPr/>
            </a:pPr>
            <a:endParaRPr lang="en-US" sz="1800" dirty="0"/>
          </a:p>
        </p:txBody>
      </p:sp>
      <p:sp>
        <p:nvSpPr>
          <p:cNvPr id="5" name="Rectangle 4"/>
          <p:cNvSpPr/>
          <p:nvPr/>
        </p:nvSpPr>
        <p:spPr>
          <a:xfrm>
            <a:off x="0" y="0"/>
            <a:ext cx="12192000" cy="6857999"/>
          </a:xfrm>
          <a:prstGeom prst="rect">
            <a:avLst/>
          </a:prstGeom>
          <a:solidFill>
            <a:srgbClr val="FE930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1" name="Rechthoek 10">
            <a:extLst>
              <a:ext uri="{FF2B5EF4-FFF2-40B4-BE49-F238E27FC236}">
                <a16:creationId xmlns:a16="http://schemas.microsoft.com/office/drawing/2014/main" id="{B38729E2-016E-A140-873E-5701CB78203D}"/>
              </a:ext>
            </a:extLst>
          </p:cNvPr>
          <p:cNvSpPr/>
          <p:nvPr/>
        </p:nvSpPr>
        <p:spPr>
          <a:xfrm>
            <a:off x="2351974" y="2551837"/>
            <a:ext cx="8478652" cy="1754326"/>
          </a:xfrm>
          <a:prstGeom prst="rect">
            <a:avLst/>
          </a:prstGeom>
        </p:spPr>
        <p:txBody>
          <a:bodyPr wrap="square">
            <a:spAutoFit/>
          </a:bodyPr>
          <a:lstStyle/>
          <a:p>
            <a:pPr algn="ctr" defTabSz="1475128">
              <a:spcBef>
                <a:spcPct val="0"/>
              </a:spcBef>
              <a:defRPr/>
            </a:pPr>
            <a:r>
              <a:rPr lang="nl-NL" sz="5400" i="1" dirty="0">
                <a:solidFill>
                  <a:schemeClr val="bg1"/>
                </a:solidFill>
                <a:latin typeface="Arial  "/>
                <a:cs typeface="Arial" pitchFamily="34" charset="0"/>
              </a:rPr>
              <a:t>Vanuit de mens bezien met nieuwe coalities in de zorg </a:t>
            </a:r>
          </a:p>
        </p:txBody>
      </p:sp>
      <p:cxnSp>
        <p:nvCxnSpPr>
          <p:cNvPr id="6" name="Straight Connector 5">
            <a:extLst>
              <a:ext uri="{FF2B5EF4-FFF2-40B4-BE49-F238E27FC236}">
                <a16:creationId xmlns:a16="http://schemas.microsoft.com/office/drawing/2014/main" id="{DE24984D-875B-4630-ACAE-B37F5CD05870}"/>
              </a:ext>
            </a:extLst>
          </p:cNvPr>
          <p:cNvCxnSpPr>
            <a:cxnSpLocks/>
          </p:cNvCxnSpPr>
          <p:nvPr/>
        </p:nvCxnSpPr>
        <p:spPr>
          <a:xfrm>
            <a:off x="2080727" y="2799184"/>
            <a:ext cx="0" cy="405881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347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A3A8A6D-094A-EB41-A278-CDE78635A835}"/>
              </a:ext>
            </a:extLst>
          </p:cNvPr>
          <p:cNvSpPr/>
          <p:nvPr/>
        </p:nvSpPr>
        <p:spPr>
          <a:xfrm>
            <a:off x="0" y="0"/>
            <a:ext cx="12192000" cy="6858000"/>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5" name="Title 1">
            <a:extLst>
              <a:ext uri="{FF2B5EF4-FFF2-40B4-BE49-F238E27FC236}">
                <a16:creationId xmlns:a16="http://schemas.microsoft.com/office/drawing/2014/main" id="{1F696600-6E6C-A846-B2C4-B342F41A28E8}"/>
              </a:ext>
            </a:extLst>
          </p:cNvPr>
          <p:cNvSpPr txBox="1">
            <a:spLocks/>
          </p:cNvSpPr>
          <p:nvPr/>
        </p:nvSpPr>
        <p:spPr>
          <a:xfrm>
            <a:off x="2371724" y="1143000"/>
            <a:ext cx="8894686" cy="4572000"/>
          </a:xfrm>
          <a:prstGeom prst="rect">
            <a:avLst/>
          </a:prstGeom>
        </p:spPr>
        <p:txBody>
          <a:bodyPr anchor="ctr"/>
          <a:lstStyle/>
          <a:p>
            <a:pPr>
              <a:spcBef>
                <a:spcPct val="0"/>
              </a:spcBef>
              <a:defRPr/>
            </a:pPr>
            <a:r>
              <a:rPr lang="nl-NL" sz="5400" i="1" dirty="0">
                <a:solidFill>
                  <a:prstClr val="white"/>
                </a:solidFill>
                <a:latin typeface="Arial" panose="020B0604020202020204" pitchFamily="34" charset="0"/>
                <a:ea typeface="+mj-ea"/>
                <a:cs typeface="Arial" panose="020B0604020202020204" pitchFamily="34" charset="0"/>
              </a:rPr>
              <a:t>Aan de slag</a:t>
            </a:r>
            <a:endParaRPr lang="nl-NL" sz="3200" i="1" dirty="0">
              <a:solidFill>
                <a:prstClr val="white"/>
              </a:solidFill>
              <a:latin typeface="Arial" panose="020B0604020202020204" pitchFamily="34" charset="0"/>
              <a:ea typeface="+mj-ea"/>
              <a:cs typeface="Arial" panose="020B0604020202020204" pitchFamily="34" charset="0"/>
            </a:endParaRPr>
          </a:p>
        </p:txBody>
      </p:sp>
      <p:cxnSp>
        <p:nvCxnSpPr>
          <p:cNvPr id="6" name="Straight Connector 5">
            <a:extLst>
              <a:ext uri="{FF2B5EF4-FFF2-40B4-BE49-F238E27FC236}">
                <a16:creationId xmlns:a16="http://schemas.microsoft.com/office/drawing/2014/main" id="{351AA592-3FB0-7143-A709-776B443D1777}"/>
              </a:ext>
            </a:extLst>
          </p:cNvPr>
          <p:cNvCxnSpPr>
            <a:cxnSpLocks/>
          </p:cNvCxnSpPr>
          <p:nvPr/>
        </p:nvCxnSpPr>
        <p:spPr>
          <a:xfrm>
            <a:off x="2080727" y="2799184"/>
            <a:ext cx="0" cy="405881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75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4">
            <a:extLst>
              <a:ext uri="{FF2B5EF4-FFF2-40B4-BE49-F238E27FC236}">
                <a16:creationId xmlns:a16="http://schemas.microsoft.com/office/drawing/2014/main" id="{09F8642A-49C0-4EEE-BC04-128B382936F3}"/>
              </a:ext>
            </a:extLst>
          </p:cNvPr>
          <p:cNvSpPr/>
          <p:nvPr/>
        </p:nvSpPr>
        <p:spPr>
          <a:xfrm>
            <a:off x="13494" y="0"/>
            <a:ext cx="12178506" cy="6857999"/>
          </a:xfrm>
          <a:prstGeom prst="rect">
            <a:avLst/>
          </a:prstGeom>
          <a:solidFill>
            <a:srgbClr val="FE930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endParaRPr>
          </a:p>
        </p:txBody>
      </p:sp>
      <p:sp>
        <p:nvSpPr>
          <p:cNvPr id="12" name="Rechthoek 11">
            <a:extLst>
              <a:ext uri="{FF2B5EF4-FFF2-40B4-BE49-F238E27FC236}">
                <a16:creationId xmlns:a16="http://schemas.microsoft.com/office/drawing/2014/main" id="{BED37A5A-3C6F-4C27-B2C4-24262D362341}"/>
              </a:ext>
            </a:extLst>
          </p:cNvPr>
          <p:cNvSpPr/>
          <p:nvPr/>
        </p:nvSpPr>
        <p:spPr>
          <a:xfrm>
            <a:off x="1772313" y="582066"/>
            <a:ext cx="8198876" cy="5693866"/>
          </a:xfrm>
          <a:prstGeom prst="rect">
            <a:avLst/>
          </a:prstGeom>
        </p:spPr>
        <p:txBody>
          <a:bodyPr wrap="square">
            <a:spAutoFit/>
          </a:bodyPr>
          <a:lstStyle/>
          <a:p>
            <a:pPr algn="ctr"/>
            <a:r>
              <a:rPr lang="nl-NL" sz="2800" i="1" dirty="0">
                <a:solidFill>
                  <a:schemeClr val="bg1"/>
                </a:solidFill>
                <a:latin typeface="Times" charset="0"/>
                <a:ea typeface="Times" charset="0"/>
                <a:cs typeface="Times" charset="0"/>
              </a:rPr>
              <a:t>OVER WONEN</a:t>
            </a:r>
          </a:p>
          <a:p>
            <a:pPr algn="ctr"/>
            <a:endParaRPr lang="nl-NL" sz="2400" i="1" dirty="0">
              <a:solidFill>
                <a:schemeClr val="bg1"/>
              </a:solidFill>
              <a:latin typeface="Times" charset="0"/>
              <a:ea typeface="Times" charset="0"/>
              <a:cs typeface="Times" charset="0"/>
            </a:endParaRPr>
          </a:p>
          <a:p>
            <a:pPr algn="ctr"/>
            <a:r>
              <a:rPr lang="nl-NL" sz="2400" i="1" dirty="0">
                <a:solidFill>
                  <a:schemeClr val="bg1"/>
                </a:solidFill>
                <a:latin typeface="Times" charset="0"/>
                <a:ea typeface="Times" charset="0"/>
                <a:cs typeface="Times" charset="0"/>
              </a:rPr>
              <a:t>Wonen is een wonderlijk werkwoord. </a:t>
            </a:r>
            <a:br>
              <a:rPr lang="nl-NL" sz="2400" i="1" dirty="0">
                <a:solidFill>
                  <a:schemeClr val="bg1"/>
                </a:solidFill>
                <a:latin typeface="Times" charset="0"/>
                <a:ea typeface="Times" charset="0"/>
                <a:cs typeface="Times" charset="0"/>
              </a:rPr>
            </a:br>
            <a:r>
              <a:rPr lang="nl-NL" sz="2400" i="1" dirty="0">
                <a:solidFill>
                  <a:schemeClr val="bg1"/>
                </a:solidFill>
                <a:latin typeface="Times" charset="0"/>
                <a:ea typeface="Times" charset="0"/>
                <a:cs typeface="Times" charset="0"/>
              </a:rPr>
              <a:t>Wanneer woont men? Als men slaapt, </a:t>
            </a:r>
            <a:br>
              <a:rPr lang="nl-NL" sz="2400" i="1" dirty="0">
                <a:solidFill>
                  <a:schemeClr val="bg1"/>
                </a:solidFill>
                <a:latin typeface="Times" charset="0"/>
                <a:ea typeface="Times" charset="0"/>
                <a:cs typeface="Times" charset="0"/>
              </a:rPr>
            </a:br>
            <a:r>
              <a:rPr lang="nl-NL" sz="2400" i="1" dirty="0">
                <a:solidFill>
                  <a:schemeClr val="bg1"/>
                </a:solidFill>
                <a:latin typeface="Times" charset="0"/>
                <a:ea typeface="Times" charset="0"/>
                <a:cs typeface="Times" charset="0"/>
              </a:rPr>
              <a:t>een sleutel omdraait, eet of baadt? </a:t>
            </a:r>
          </a:p>
          <a:p>
            <a:pPr algn="ctr"/>
            <a:r>
              <a:rPr lang="nl-NL" sz="2400" i="1" dirty="0">
                <a:solidFill>
                  <a:schemeClr val="bg1"/>
                </a:solidFill>
                <a:latin typeface="Times" charset="0"/>
                <a:ea typeface="Times" charset="0"/>
                <a:cs typeface="Times" charset="0"/>
              </a:rPr>
              <a:t>Wonen, dat is niet zozeer iets doen, </a:t>
            </a:r>
            <a:br>
              <a:rPr lang="nl-NL" sz="2400" i="1" dirty="0">
                <a:solidFill>
                  <a:schemeClr val="bg1"/>
                </a:solidFill>
                <a:latin typeface="Times" charset="0"/>
                <a:ea typeface="Times" charset="0"/>
                <a:cs typeface="Times" charset="0"/>
              </a:rPr>
            </a:br>
            <a:r>
              <a:rPr lang="nl-NL" sz="2400" i="1" dirty="0">
                <a:solidFill>
                  <a:schemeClr val="bg1"/>
                </a:solidFill>
                <a:latin typeface="Times" charset="0"/>
                <a:ea typeface="Times" charset="0"/>
                <a:cs typeface="Times" charset="0"/>
              </a:rPr>
              <a:t>maar op een plek zijn waar men liefheeft, </a:t>
            </a:r>
            <a:br>
              <a:rPr lang="nl-NL" sz="2400" i="1" dirty="0">
                <a:solidFill>
                  <a:schemeClr val="bg1"/>
                </a:solidFill>
                <a:latin typeface="Times" charset="0"/>
                <a:ea typeface="Times" charset="0"/>
                <a:cs typeface="Times" charset="0"/>
              </a:rPr>
            </a:br>
            <a:r>
              <a:rPr lang="nl-NL" sz="2400" i="1" dirty="0">
                <a:solidFill>
                  <a:schemeClr val="bg1"/>
                </a:solidFill>
                <a:latin typeface="Times" charset="0"/>
                <a:ea typeface="Times" charset="0"/>
                <a:cs typeface="Times" charset="0"/>
              </a:rPr>
              <a:t>goedemorgen zegt, zijn hoed neerlegt. </a:t>
            </a:r>
          </a:p>
          <a:p>
            <a:pPr algn="ctr"/>
            <a:r>
              <a:rPr lang="nl-NL" sz="2400" i="1" dirty="0">
                <a:solidFill>
                  <a:schemeClr val="bg1"/>
                </a:solidFill>
                <a:latin typeface="Times" charset="0"/>
                <a:ea typeface="Times" charset="0"/>
                <a:cs typeface="Times" charset="0"/>
              </a:rPr>
              <a:t>Wonen doet men altijd ergens, </a:t>
            </a:r>
            <a:br>
              <a:rPr lang="nl-NL" sz="2400" i="1" dirty="0">
                <a:solidFill>
                  <a:schemeClr val="bg1"/>
                </a:solidFill>
                <a:latin typeface="Times" charset="0"/>
                <a:ea typeface="Times" charset="0"/>
                <a:cs typeface="Times" charset="0"/>
              </a:rPr>
            </a:br>
            <a:r>
              <a:rPr lang="nl-NL" sz="2400" i="1" dirty="0">
                <a:solidFill>
                  <a:schemeClr val="bg1"/>
                </a:solidFill>
                <a:latin typeface="Times" charset="0"/>
                <a:ea typeface="Times" charset="0"/>
                <a:cs typeface="Times" charset="0"/>
              </a:rPr>
              <a:t>stad of land, op stand of in de bocht </a:t>
            </a:r>
            <a:br>
              <a:rPr lang="nl-NL" sz="2400" i="1" dirty="0">
                <a:solidFill>
                  <a:schemeClr val="bg1"/>
                </a:solidFill>
                <a:latin typeface="Times" charset="0"/>
                <a:ea typeface="Times" charset="0"/>
                <a:cs typeface="Times" charset="0"/>
              </a:rPr>
            </a:br>
            <a:r>
              <a:rPr lang="nl-NL" sz="2400" i="1" dirty="0">
                <a:solidFill>
                  <a:schemeClr val="bg1"/>
                </a:solidFill>
                <a:latin typeface="Times" charset="0"/>
                <a:ea typeface="Times" charset="0"/>
                <a:cs typeface="Times" charset="0"/>
              </a:rPr>
              <a:t>van een rivier. </a:t>
            </a:r>
          </a:p>
          <a:p>
            <a:pPr algn="ctr"/>
            <a:r>
              <a:rPr lang="nl-NL" sz="2400" i="1" dirty="0">
                <a:solidFill>
                  <a:schemeClr val="bg1"/>
                </a:solidFill>
                <a:latin typeface="Times" charset="0"/>
                <a:ea typeface="Times" charset="0"/>
                <a:cs typeface="Times" charset="0"/>
              </a:rPr>
              <a:t>Of hier.  </a:t>
            </a:r>
          </a:p>
          <a:p>
            <a:pPr algn="ctr"/>
            <a:br>
              <a:rPr lang="nl-NL" sz="2400" i="1" dirty="0">
                <a:solidFill>
                  <a:schemeClr val="bg1"/>
                </a:solidFill>
                <a:latin typeface="Times" charset="0"/>
                <a:ea typeface="Times" charset="0"/>
                <a:cs typeface="Times" charset="0"/>
              </a:rPr>
            </a:br>
            <a:endParaRPr lang="nl-NL" sz="2400" i="1" dirty="0">
              <a:solidFill>
                <a:schemeClr val="bg1"/>
              </a:solidFill>
              <a:latin typeface="Times" charset="0"/>
              <a:ea typeface="Times" charset="0"/>
              <a:cs typeface="Times" charset="0"/>
            </a:endParaRPr>
          </a:p>
          <a:p>
            <a:pPr algn="ctr"/>
            <a:r>
              <a:rPr lang="nl-NL" sz="2400" i="1" dirty="0">
                <a:solidFill>
                  <a:schemeClr val="bg1"/>
                </a:solidFill>
                <a:latin typeface="Times" charset="0"/>
                <a:ea typeface="Times" charset="0"/>
                <a:cs typeface="Times" charset="0"/>
              </a:rPr>
              <a:t>Ingmar Heytze</a:t>
            </a:r>
          </a:p>
        </p:txBody>
      </p:sp>
    </p:spTree>
    <p:extLst>
      <p:ext uri="{BB962C8B-B14F-4D97-AF65-F5344CB8AC3E}">
        <p14:creationId xmlns:p14="http://schemas.microsoft.com/office/powerpoint/2010/main" val="2399553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C3704684-664E-4F65-B87E-97559A126A36}"/>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sp>
        <p:nvSpPr>
          <p:cNvPr id="11" name="Rectangle">
            <a:extLst>
              <a:ext uri="{FF2B5EF4-FFF2-40B4-BE49-F238E27FC236}">
                <a16:creationId xmlns:a16="http://schemas.microsoft.com/office/drawing/2014/main" id="{F230C85B-FBA4-4E76-85A0-220EC1CD5336}"/>
              </a:ext>
            </a:extLst>
          </p:cNvPr>
          <p:cNvSpPr/>
          <p:nvPr/>
        </p:nvSpPr>
        <p:spPr>
          <a:xfrm>
            <a:off x="1690545" y="868209"/>
            <a:ext cx="4314015" cy="3424887"/>
          </a:xfrm>
          <a:prstGeom prst="rect">
            <a:avLst/>
          </a:prstGeom>
          <a:no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3" name="Afbeelding 2">
            <a:extLst>
              <a:ext uri="{FF2B5EF4-FFF2-40B4-BE49-F238E27FC236}">
                <a16:creationId xmlns:a16="http://schemas.microsoft.com/office/drawing/2014/main" id="{FEA6E05C-E04D-4279-A5C9-782C9FDEEBA9}"/>
              </a:ext>
            </a:extLst>
          </p:cNvPr>
          <p:cNvPicPr>
            <a:picLocks noChangeAspect="1"/>
          </p:cNvPicPr>
          <p:nvPr/>
        </p:nvPicPr>
        <p:blipFill rotWithShape="1">
          <a:blip r:embed="rId2">
            <a:extLst>
              <a:ext uri="{28A0092B-C50C-407E-A947-70E740481C1C}">
                <a14:useLocalDpi xmlns:a14="http://schemas.microsoft.com/office/drawing/2010/main" val="0"/>
              </a:ext>
            </a:extLst>
          </a:blip>
          <a:srcRect l="8882" t="18593" r="4915" b="17187"/>
          <a:stretch/>
        </p:blipFill>
        <p:spPr>
          <a:xfrm>
            <a:off x="6096000" y="4177678"/>
            <a:ext cx="5083997" cy="2677657"/>
          </a:xfrm>
          <a:prstGeom prst="rect">
            <a:avLst/>
          </a:prstGeom>
        </p:spPr>
      </p:pic>
      <p:sp>
        <p:nvSpPr>
          <p:cNvPr id="13" name="Tijdelijke aanduiding voor inhoud 2">
            <a:extLst>
              <a:ext uri="{FF2B5EF4-FFF2-40B4-BE49-F238E27FC236}">
                <a16:creationId xmlns:a16="http://schemas.microsoft.com/office/drawing/2014/main" id="{A6B95B1B-8CB3-42B9-8179-2AC48A365318}"/>
              </a:ext>
            </a:extLst>
          </p:cNvPr>
          <p:cNvSpPr txBox="1">
            <a:spLocks/>
          </p:cNvSpPr>
          <p:nvPr/>
        </p:nvSpPr>
        <p:spPr bwMode="auto">
          <a:xfrm>
            <a:off x="5716702" y="1306473"/>
            <a:ext cx="6584689" cy="302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27050" lvl="1" eaLnBrk="1" fontAlgn="auto" hangingPunct="1">
              <a:spcAft>
                <a:spcPts val="0"/>
              </a:spcAft>
              <a:buFont typeface="Arial" panose="020B0604020202020204" pitchFamily="34" charset="0"/>
              <a:buChar char="•"/>
              <a:defRPr/>
            </a:pPr>
            <a:r>
              <a:rPr lang="nl-NL" sz="1800" dirty="0">
                <a:solidFill>
                  <a:sysClr val="windowText" lastClr="000000"/>
                </a:solidFill>
                <a:latin typeface="Arial" charset="0"/>
                <a:cs typeface="Arial" charset="0"/>
              </a:rPr>
              <a:t>Geen eenduidige benadering, senioren en mensen met een (intensieve) zorgvraag zijn geen homogene groep</a:t>
            </a:r>
          </a:p>
          <a:p>
            <a:pPr marL="527050" lvl="1" eaLnBrk="1" fontAlgn="auto" hangingPunct="1">
              <a:spcAft>
                <a:spcPts val="0"/>
              </a:spcAft>
              <a:buFont typeface="Arial" panose="020B0604020202020204" pitchFamily="34" charset="0"/>
              <a:buChar char="•"/>
              <a:defRPr/>
            </a:pPr>
            <a:r>
              <a:rPr lang="nl-NL" sz="1800" dirty="0">
                <a:solidFill>
                  <a:sysClr val="windowText" lastClr="000000"/>
                </a:solidFill>
                <a:latin typeface="Arial" charset="0"/>
                <a:cs typeface="Arial" charset="0"/>
              </a:rPr>
              <a:t>Niet alleen een selectie op aandoening en leeftijd</a:t>
            </a:r>
          </a:p>
          <a:p>
            <a:pPr marL="527050" lvl="1" eaLnBrk="1" fontAlgn="auto" hangingPunct="1">
              <a:spcAft>
                <a:spcPts val="0"/>
              </a:spcAft>
              <a:buFont typeface="Arial" panose="020B0604020202020204" pitchFamily="34" charset="0"/>
              <a:buChar char="•"/>
              <a:defRPr/>
            </a:pPr>
            <a:r>
              <a:rPr lang="nl-NL" sz="1800" dirty="0">
                <a:solidFill>
                  <a:sysClr val="windowText" lastClr="000000"/>
                </a:solidFill>
                <a:latin typeface="Arial" charset="0"/>
                <a:cs typeface="Arial" charset="0"/>
              </a:rPr>
              <a:t>Eigen keus passend bij de zorgbehoefte, culturele en sociale achtergrond en inkomen</a:t>
            </a:r>
          </a:p>
          <a:p>
            <a:pPr marL="527050" lvl="1" eaLnBrk="1" fontAlgn="auto" hangingPunct="1">
              <a:spcAft>
                <a:spcPts val="0"/>
              </a:spcAft>
              <a:buFont typeface="Arial" panose="020B0604020202020204" pitchFamily="34" charset="0"/>
              <a:buChar char="•"/>
              <a:defRPr/>
            </a:pPr>
            <a:r>
              <a:rPr lang="nl-NL" sz="1800" dirty="0">
                <a:solidFill>
                  <a:sysClr val="windowText" lastClr="000000"/>
                </a:solidFill>
                <a:latin typeface="Arial" charset="0"/>
                <a:cs typeface="Arial" charset="0"/>
              </a:rPr>
              <a:t>Het eigen leven kunnen vasthouden </a:t>
            </a:r>
          </a:p>
          <a:p>
            <a:pPr marL="527050" lvl="1" eaLnBrk="1" fontAlgn="auto" hangingPunct="1">
              <a:spcAft>
                <a:spcPts val="0"/>
              </a:spcAft>
              <a:buFont typeface="Arial" panose="020B0604020202020204" pitchFamily="34" charset="0"/>
              <a:buChar char="•"/>
              <a:defRPr/>
            </a:pPr>
            <a:r>
              <a:rPr lang="nl-NL" sz="1800" dirty="0">
                <a:solidFill>
                  <a:sysClr val="windowText" lastClr="000000"/>
                </a:solidFill>
                <a:latin typeface="Arial" charset="0"/>
                <a:cs typeface="Arial" charset="0"/>
              </a:rPr>
              <a:t>Behoud van eigen leefwijze, veilige woonomgeving, ontmoeten, diensten en 24-uurs</a:t>
            </a:r>
            <a:r>
              <a:rPr lang="nl-NL" sz="1800" dirty="0">
                <a:solidFill>
                  <a:srgbClr val="FF0000"/>
                </a:solidFill>
                <a:latin typeface="Arial" charset="0"/>
                <a:cs typeface="Arial" charset="0"/>
              </a:rPr>
              <a:t> </a:t>
            </a:r>
            <a:r>
              <a:rPr lang="nl-NL" sz="1800" dirty="0">
                <a:solidFill>
                  <a:sysClr val="windowText" lastClr="000000"/>
                </a:solidFill>
                <a:latin typeface="Arial" charset="0"/>
                <a:cs typeface="Arial" charset="0"/>
              </a:rPr>
              <a:t>zorg aan huis voor verschillende doelgroepen </a:t>
            </a:r>
          </a:p>
          <a:p>
            <a:pPr marL="527050" lvl="1" defTabSz="914400" eaLnBrk="1" fontAlgn="auto" hangingPunct="1">
              <a:spcAft>
                <a:spcPts val="0"/>
              </a:spcAft>
              <a:buClr>
                <a:schemeClr val="accent2">
                  <a:lumMod val="75000"/>
                </a:schemeClr>
              </a:buClr>
              <a:buFont typeface="Courier New" panose="02070309020205020404" pitchFamily="49" charset="0"/>
              <a:buChar char="o"/>
              <a:defRPr/>
            </a:pPr>
            <a:endParaRPr lang="nl-NL" sz="1800" dirty="0">
              <a:solidFill>
                <a:sysClr val="windowText" lastClr="000000"/>
              </a:solidFill>
              <a:latin typeface="Arial" charset="0"/>
              <a:cs typeface="Arial" charset="0"/>
            </a:endParaRPr>
          </a:p>
        </p:txBody>
      </p:sp>
      <p:sp>
        <p:nvSpPr>
          <p:cNvPr id="10" name="Rechthoek 9">
            <a:extLst>
              <a:ext uri="{FF2B5EF4-FFF2-40B4-BE49-F238E27FC236}">
                <a16:creationId xmlns:a16="http://schemas.microsoft.com/office/drawing/2014/main" id="{6F2F1AFA-EBC2-49C4-A12D-19B391F87F4A}"/>
              </a:ext>
            </a:extLst>
          </p:cNvPr>
          <p:cNvSpPr/>
          <p:nvPr/>
        </p:nvSpPr>
        <p:spPr>
          <a:xfrm>
            <a:off x="1542721" y="1193190"/>
            <a:ext cx="4314015" cy="2677656"/>
          </a:xfrm>
          <a:prstGeom prst="rect">
            <a:avLst/>
          </a:prstGeom>
        </p:spPr>
        <p:txBody>
          <a:bodyPr wrap="square">
            <a:spAutoFit/>
          </a:bodyPr>
          <a:lstStyle/>
          <a:p>
            <a:pPr algn="r">
              <a:spcBef>
                <a:spcPct val="0"/>
              </a:spcBef>
              <a:defRPr/>
            </a:pPr>
            <a:r>
              <a:rPr lang="nl-NL" sz="2800" b="1" dirty="0">
                <a:solidFill>
                  <a:srgbClr val="601C70"/>
                </a:solidFill>
                <a:latin typeface="Arial" panose="020B0604020202020204" pitchFamily="34" charset="0"/>
              </a:rPr>
              <a:t>Van denken en handelen vanuit het medisch model naar positieve gezondheid: vanuit de mens en zijn eigen leefwijze bezien</a:t>
            </a:r>
          </a:p>
        </p:txBody>
      </p:sp>
      <p:pic>
        <p:nvPicPr>
          <p:cNvPr id="14" name="FAME_logo_CMYK.png" descr="FAME_logo_CMYK.png">
            <a:extLst>
              <a:ext uri="{FF2B5EF4-FFF2-40B4-BE49-F238E27FC236}">
                <a16:creationId xmlns:a16="http://schemas.microsoft.com/office/drawing/2014/main" id="{917AFBD5-7F37-4ACE-830E-42209E45F76F}"/>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15" name="Title 1">
            <a:extLst>
              <a:ext uri="{FF2B5EF4-FFF2-40B4-BE49-F238E27FC236}">
                <a16:creationId xmlns:a16="http://schemas.microsoft.com/office/drawing/2014/main" id="{E49E38DE-33AF-4157-9742-E85F4F6B0207}"/>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2700" dirty="0">
                <a:solidFill>
                  <a:prstClr val="white"/>
                </a:solidFill>
                <a:latin typeface="Arial"/>
                <a:cs typeface="Arial"/>
              </a:rPr>
              <a:t>Vanuit de menselijke maat en nieuwe vormen van samenwerking</a:t>
            </a:r>
          </a:p>
        </p:txBody>
      </p:sp>
      <p:sp>
        <p:nvSpPr>
          <p:cNvPr id="18" name="Rectangle">
            <a:extLst>
              <a:ext uri="{FF2B5EF4-FFF2-40B4-BE49-F238E27FC236}">
                <a16:creationId xmlns:a16="http://schemas.microsoft.com/office/drawing/2014/main" id="{49A911B8-02D2-49B8-B03C-846A97DAACB2}"/>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12" name="Afbeelding 11">
            <a:extLst>
              <a:ext uri="{FF2B5EF4-FFF2-40B4-BE49-F238E27FC236}">
                <a16:creationId xmlns:a16="http://schemas.microsoft.com/office/drawing/2014/main" id="{0CBDCFA2-CD6F-4B58-8731-19821E9210E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111909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AE478649-25E2-4F73-9ECA-86B2029DF272}"/>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pic>
        <p:nvPicPr>
          <p:cNvPr id="27" name="FAME_logo_CMYK.png" descr="FAME_logo_CMYK.png">
            <a:extLst>
              <a:ext uri="{FF2B5EF4-FFF2-40B4-BE49-F238E27FC236}">
                <a16:creationId xmlns:a16="http://schemas.microsoft.com/office/drawing/2014/main" id="{146F1F03-5D9B-4B2E-A811-78C6C91B1FEC}"/>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6" name="Rechthoek 5">
            <a:extLst>
              <a:ext uri="{FF2B5EF4-FFF2-40B4-BE49-F238E27FC236}">
                <a16:creationId xmlns:a16="http://schemas.microsoft.com/office/drawing/2014/main" id="{B8A60CB4-5072-4AC8-899E-4BD418F41E09}"/>
              </a:ext>
            </a:extLst>
          </p:cNvPr>
          <p:cNvSpPr/>
          <p:nvPr/>
        </p:nvSpPr>
        <p:spPr>
          <a:xfrm>
            <a:off x="8786038" y="2141862"/>
            <a:ext cx="2562446" cy="3859619"/>
          </a:xfrm>
          <a:prstGeom prst="rect">
            <a:avLst/>
          </a:prstGeom>
          <a:solidFill>
            <a:schemeClr val="bg1">
              <a:lumMod val="95000"/>
            </a:schemeClr>
          </a:solidFill>
          <a:ln>
            <a:noFill/>
          </a:ln>
          <a:effectLst>
            <a:outerShdw blurRad="50800" dist="38100" dir="2700000" algn="tl"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4BE37829-C6A2-4B1D-A3E2-5AC410685C2F}"/>
              </a:ext>
            </a:extLst>
          </p:cNvPr>
          <p:cNvSpPr/>
          <p:nvPr/>
        </p:nvSpPr>
        <p:spPr>
          <a:xfrm>
            <a:off x="5436226" y="2141862"/>
            <a:ext cx="2562446" cy="3859619"/>
          </a:xfrm>
          <a:prstGeom prst="rect">
            <a:avLst/>
          </a:prstGeom>
          <a:solidFill>
            <a:schemeClr val="bg1">
              <a:lumMod val="95000"/>
            </a:schemeClr>
          </a:solidFill>
          <a:ln>
            <a:noFill/>
          </a:ln>
          <a:effectLst>
            <a:outerShdw blurRad="50800" dist="38100" dir="2700000" algn="tl"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Rechthoek 7">
            <a:extLst>
              <a:ext uri="{FF2B5EF4-FFF2-40B4-BE49-F238E27FC236}">
                <a16:creationId xmlns:a16="http://schemas.microsoft.com/office/drawing/2014/main" id="{F91862A7-3464-4CC4-ADBF-BE5F9CC3862A}"/>
              </a:ext>
            </a:extLst>
          </p:cNvPr>
          <p:cNvSpPr/>
          <p:nvPr/>
        </p:nvSpPr>
        <p:spPr>
          <a:xfrm>
            <a:off x="1984814" y="2141862"/>
            <a:ext cx="2562446" cy="3859619"/>
          </a:xfrm>
          <a:prstGeom prst="rect">
            <a:avLst/>
          </a:prstGeom>
          <a:solidFill>
            <a:schemeClr val="bg1">
              <a:lumMod val="95000"/>
            </a:schemeClr>
          </a:solidFill>
          <a:ln>
            <a:noFill/>
          </a:ln>
          <a:effectLst>
            <a:outerShdw blurRad="50800" dist="38100" dir="2700000" algn="tl"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Pijl: vijfhoek 8">
            <a:extLst>
              <a:ext uri="{FF2B5EF4-FFF2-40B4-BE49-F238E27FC236}">
                <a16:creationId xmlns:a16="http://schemas.microsoft.com/office/drawing/2014/main" id="{8651D458-1026-4A82-BF90-B1F221133EB4}"/>
              </a:ext>
            </a:extLst>
          </p:cNvPr>
          <p:cNvSpPr/>
          <p:nvPr/>
        </p:nvSpPr>
        <p:spPr>
          <a:xfrm>
            <a:off x="2167713" y="1577982"/>
            <a:ext cx="3034717" cy="1127760"/>
          </a:xfrm>
          <a:prstGeom prst="homePlate">
            <a:avLst/>
          </a:prstGeom>
          <a:solidFill>
            <a:srgbClr val="FE9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Pijl: vijfhoek 9">
            <a:extLst>
              <a:ext uri="{FF2B5EF4-FFF2-40B4-BE49-F238E27FC236}">
                <a16:creationId xmlns:a16="http://schemas.microsoft.com/office/drawing/2014/main" id="{5E3129AC-6562-4FBC-97A8-62D68C7D93BD}"/>
              </a:ext>
            </a:extLst>
          </p:cNvPr>
          <p:cNvSpPr/>
          <p:nvPr/>
        </p:nvSpPr>
        <p:spPr>
          <a:xfrm>
            <a:off x="5632153" y="1577982"/>
            <a:ext cx="3034717" cy="1127760"/>
          </a:xfrm>
          <a:prstGeom prst="homePlate">
            <a:avLst/>
          </a:prstGeom>
          <a:solidFill>
            <a:srgbClr val="FE9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Pijl: vijfhoek 11">
            <a:extLst>
              <a:ext uri="{FF2B5EF4-FFF2-40B4-BE49-F238E27FC236}">
                <a16:creationId xmlns:a16="http://schemas.microsoft.com/office/drawing/2014/main" id="{DA6312F7-329F-4ADB-BA5C-109FCA69695B}"/>
              </a:ext>
            </a:extLst>
          </p:cNvPr>
          <p:cNvSpPr/>
          <p:nvPr/>
        </p:nvSpPr>
        <p:spPr>
          <a:xfrm>
            <a:off x="8991627" y="1577982"/>
            <a:ext cx="3034717" cy="1127760"/>
          </a:xfrm>
          <a:prstGeom prst="homePlate">
            <a:avLst/>
          </a:prstGeom>
          <a:solidFill>
            <a:srgbClr val="FE93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 name="Rechthoek 12">
            <a:extLst>
              <a:ext uri="{FF2B5EF4-FFF2-40B4-BE49-F238E27FC236}">
                <a16:creationId xmlns:a16="http://schemas.microsoft.com/office/drawing/2014/main" id="{2C8C4205-2409-454A-BEBD-5C592EEC1B3A}"/>
              </a:ext>
            </a:extLst>
          </p:cNvPr>
          <p:cNvSpPr/>
          <p:nvPr/>
        </p:nvSpPr>
        <p:spPr>
          <a:xfrm>
            <a:off x="2044770" y="2783951"/>
            <a:ext cx="2584153" cy="3139321"/>
          </a:xfrm>
          <a:prstGeom prst="rect">
            <a:avLst/>
          </a:prstGeom>
        </p:spPr>
        <p:txBody>
          <a:bodyPr wrap="square">
            <a:spAutoFit/>
          </a:bodyPr>
          <a:lstStyle/>
          <a:p>
            <a:r>
              <a:rPr lang="nl-NL" dirty="0">
                <a:latin typeface="Arial" panose="020B0604020202020204" pitchFamily="34" charset="0"/>
                <a:cs typeface="Arial" panose="020B0604020202020204" pitchFamily="34" charset="0"/>
              </a:rPr>
              <a:t>RIVM: stijging van 5,3 miljoen in 2011 naar 7 miljoen mensen met chronische aandoeningen in 2030. </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Daarbij zal ook het aantal mensen met twee of meer aandoeningen toenemen.</a:t>
            </a:r>
            <a:endParaRPr lang="nl-NL" dirty="0"/>
          </a:p>
        </p:txBody>
      </p:sp>
      <p:sp>
        <p:nvSpPr>
          <p:cNvPr id="16" name="Rechthoek 15">
            <a:extLst>
              <a:ext uri="{FF2B5EF4-FFF2-40B4-BE49-F238E27FC236}">
                <a16:creationId xmlns:a16="http://schemas.microsoft.com/office/drawing/2014/main" id="{6DC8315B-F158-4325-AF80-BA974C336596}"/>
              </a:ext>
            </a:extLst>
          </p:cNvPr>
          <p:cNvSpPr/>
          <p:nvPr/>
        </p:nvSpPr>
        <p:spPr>
          <a:xfrm>
            <a:off x="5518132" y="3054391"/>
            <a:ext cx="2562446" cy="1754326"/>
          </a:xfrm>
          <a:prstGeom prst="rect">
            <a:avLst/>
          </a:prstGeom>
        </p:spPr>
        <p:txBody>
          <a:bodyPr wrap="square">
            <a:spAutoFit/>
          </a:bodyPr>
          <a:lstStyle/>
          <a:p>
            <a:r>
              <a:rPr lang="nl-NL" dirty="0">
                <a:latin typeface="Arial" panose="020B0604020202020204" pitchFamily="34" charset="0"/>
                <a:cs typeface="Arial" panose="020B0604020202020204" pitchFamily="34" charset="0"/>
              </a:rPr>
              <a:t>Beroepsbevolking neemt af.</a:t>
            </a:r>
          </a:p>
          <a:p>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Tekort aan medewerkers in de zorg.</a:t>
            </a:r>
          </a:p>
        </p:txBody>
      </p:sp>
      <p:sp>
        <p:nvSpPr>
          <p:cNvPr id="17" name="Rechthoek 16">
            <a:extLst>
              <a:ext uri="{FF2B5EF4-FFF2-40B4-BE49-F238E27FC236}">
                <a16:creationId xmlns:a16="http://schemas.microsoft.com/office/drawing/2014/main" id="{0C499B35-527A-486E-A567-C0832A2ED239}"/>
              </a:ext>
            </a:extLst>
          </p:cNvPr>
          <p:cNvSpPr/>
          <p:nvPr/>
        </p:nvSpPr>
        <p:spPr>
          <a:xfrm>
            <a:off x="8885634" y="2943986"/>
            <a:ext cx="2747566" cy="2585323"/>
          </a:xfrm>
          <a:prstGeom prst="rect">
            <a:avLst/>
          </a:prstGeom>
        </p:spPr>
        <p:txBody>
          <a:bodyPr wrap="square">
            <a:spAutoFit/>
          </a:bodyPr>
          <a:lstStyle/>
          <a:p>
            <a:r>
              <a:rPr lang="nl-NL" dirty="0">
                <a:latin typeface="Arial" panose="020B0604020202020204" pitchFamily="34" charset="0"/>
                <a:cs typeface="Arial" panose="020B0604020202020204" pitchFamily="34" charset="0"/>
              </a:rPr>
              <a:t>De zorguitgaven verdubbelen tot 174 miljard euro in 2040. </a:t>
            </a:r>
          </a:p>
          <a:p>
            <a:pPr marL="285750" indent="-285750">
              <a:buFontTx/>
              <a:buChar char="-"/>
            </a:pPr>
            <a:endParaRPr lang="nl-NL"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Tot 2040 groeien de zorguitgaven met gemiddeld 2,9 procent per jaar.</a:t>
            </a:r>
          </a:p>
          <a:p>
            <a:r>
              <a:rPr lang="nl-NL" dirty="0">
                <a:latin typeface="Arial" panose="020B0604020202020204" pitchFamily="34" charset="0"/>
                <a:cs typeface="Arial" panose="020B0604020202020204" pitchFamily="34" charset="0"/>
              </a:rPr>
              <a:t> </a:t>
            </a:r>
          </a:p>
        </p:txBody>
      </p:sp>
      <p:sp>
        <p:nvSpPr>
          <p:cNvPr id="18" name="Rechthoek 17">
            <a:extLst>
              <a:ext uri="{FF2B5EF4-FFF2-40B4-BE49-F238E27FC236}">
                <a16:creationId xmlns:a16="http://schemas.microsoft.com/office/drawing/2014/main" id="{CE42A7D7-59B3-4DDB-8F03-1EBA6AD17E30}"/>
              </a:ext>
            </a:extLst>
          </p:cNvPr>
          <p:cNvSpPr/>
          <p:nvPr/>
        </p:nvSpPr>
        <p:spPr>
          <a:xfrm>
            <a:off x="1984124" y="1036569"/>
            <a:ext cx="864125" cy="87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9" name="Rechthoek 18">
            <a:extLst>
              <a:ext uri="{FF2B5EF4-FFF2-40B4-BE49-F238E27FC236}">
                <a16:creationId xmlns:a16="http://schemas.microsoft.com/office/drawing/2014/main" id="{B708E4FF-0699-4ABD-A83B-524C44294F1D}"/>
              </a:ext>
            </a:extLst>
          </p:cNvPr>
          <p:cNvSpPr/>
          <p:nvPr/>
        </p:nvSpPr>
        <p:spPr>
          <a:xfrm>
            <a:off x="8786038" y="1036569"/>
            <a:ext cx="864125" cy="87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hthoek 19">
            <a:extLst>
              <a:ext uri="{FF2B5EF4-FFF2-40B4-BE49-F238E27FC236}">
                <a16:creationId xmlns:a16="http://schemas.microsoft.com/office/drawing/2014/main" id="{537F9161-E77A-42C1-A427-BE44172B6DC2}"/>
              </a:ext>
            </a:extLst>
          </p:cNvPr>
          <p:cNvSpPr/>
          <p:nvPr/>
        </p:nvSpPr>
        <p:spPr>
          <a:xfrm>
            <a:off x="5436226" y="1036569"/>
            <a:ext cx="864125" cy="871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1" name="Rechthoek 20">
            <a:extLst>
              <a:ext uri="{FF2B5EF4-FFF2-40B4-BE49-F238E27FC236}">
                <a16:creationId xmlns:a16="http://schemas.microsoft.com/office/drawing/2014/main" id="{129DD042-11EC-457A-A28D-A66A399127C7}"/>
              </a:ext>
            </a:extLst>
          </p:cNvPr>
          <p:cNvSpPr/>
          <p:nvPr/>
        </p:nvSpPr>
        <p:spPr>
          <a:xfrm>
            <a:off x="9144039" y="1945613"/>
            <a:ext cx="2838569" cy="646331"/>
          </a:xfrm>
          <a:prstGeom prst="rect">
            <a:avLst/>
          </a:prstGeom>
        </p:spPr>
        <p:txBody>
          <a:bodyPr wrap="square">
            <a:spAutoFit/>
          </a:bodyPr>
          <a:lstStyle/>
          <a:p>
            <a:r>
              <a:rPr lang="nl-NL" dirty="0">
                <a:latin typeface="Arial" panose="020B0604020202020204" pitchFamily="34" charset="0"/>
                <a:cs typeface="Arial" panose="020B0604020202020204" pitchFamily="34" charset="0"/>
              </a:rPr>
              <a:t>3. Betaalbaarheid en zorgkosten </a:t>
            </a:r>
          </a:p>
        </p:txBody>
      </p:sp>
      <p:sp>
        <p:nvSpPr>
          <p:cNvPr id="22" name="Rechthoek 21">
            <a:extLst>
              <a:ext uri="{FF2B5EF4-FFF2-40B4-BE49-F238E27FC236}">
                <a16:creationId xmlns:a16="http://schemas.microsoft.com/office/drawing/2014/main" id="{5785656B-EAEC-4E1A-B1AA-9F161A626937}"/>
              </a:ext>
            </a:extLst>
          </p:cNvPr>
          <p:cNvSpPr/>
          <p:nvPr/>
        </p:nvSpPr>
        <p:spPr>
          <a:xfrm>
            <a:off x="5765097" y="1945613"/>
            <a:ext cx="2616904" cy="646331"/>
          </a:xfrm>
          <a:prstGeom prst="rect">
            <a:avLst/>
          </a:prstGeom>
        </p:spPr>
        <p:txBody>
          <a:bodyPr wrap="square">
            <a:spAutoFit/>
          </a:bodyPr>
          <a:lstStyle/>
          <a:p>
            <a:r>
              <a:rPr lang="nl-NL" dirty="0">
                <a:latin typeface="Arial" panose="020B0604020202020204" pitchFamily="34" charset="0"/>
                <a:cs typeface="Arial" panose="020B0604020202020204" pitchFamily="34" charset="0"/>
              </a:rPr>
              <a:t>2. Vergrijzing en beroepsbevolking</a:t>
            </a:r>
          </a:p>
        </p:txBody>
      </p:sp>
      <p:sp>
        <p:nvSpPr>
          <p:cNvPr id="23" name="Tekstvak 22">
            <a:extLst>
              <a:ext uri="{FF2B5EF4-FFF2-40B4-BE49-F238E27FC236}">
                <a16:creationId xmlns:a16="http://schemas.microsoft.com/office/drawing/2014/main" id="{966D9C01-607E-48CF-92C5-D8C7910B787D}"/>
              </a:ext>
            </a:extLst>
          </p:cNvPr>
          <p:cNvSpPr txBox="1"/>
          <p:nvPr/>
        </p:nvSpPr>
        <p:spPr>
          <a:xfrm>
            <a:off x="2269324" y="1945613"/>
            <a:ext cx="3093743" cy="646331"/>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1. Toename chronische aandoeningen</a:t>
            </a:r>
          </a:p>
        </p:txBody>
      </p:sp>
      <p:pic>
        <p:nvPicPr>
          <p:cNvPr id="24" name="Graphic 23" descr="Zakelijke groei">
            <a:extLst>
              <a:ext uri="{FF2B5EF4-FFF2-40B4-BE49-F238E27FC236}">
                <a16:creationId xmlns:a16="http://schemas.microsoft.com/office/drawing/2014/main" id="{5CBAFEAE-A5F5-496E-8407-CEF879B29A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84124" y="1020652"/>
            <a:ext cx="864000" cy="864000"/>
          </a:xfrm>
          <a:prstGeom prst="rect">
            <a:avLst/>
          </a:prstGeom>
        </p:spPr>
      </p:pic>
      <p:pic>
        <p:nvPicPr>
          <p:cNvPr id="25" name="Graphic 24" descr="Dokter">
            <a:extLst>
              <a:ext uri="{FF2B5EF4-FFF2-40B4-BE49-F238E27FC236}">
                <a16:creationId xmlns:a16="http://schemas.microsoft.com/office/drawing/2014/main" id="{6330416B-E639-4E0A-B5FB-F85BB1AB50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92138" y="1010057"/>
            <a:ext cx="914400" cy="914400"/>
          </a:xfrm>
          <a:prstGeom prst="rect">
            <a:avLst/>
          </a:prstGeom>
        </p:spPr>
      </p:pic>
      <p:pic>
        <p:nvPicPr>
          <p:cNvPr id="26" name="Graphic 25" descr="Munten">
            <a:extLst>
              <a:ext uri="{FF2B5EF4-FFF2-40B4-BE49-F238E27FC236}">
                <a16:creationId xmlns:a16="http://schemas.microsoft.com/office/drawing/2014/main" id="{F06BB68F-45F7-460E-87DB-67C588A88D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18207" y="1086106"/>
            <a:ext cx="799785" cy="799785"/>
          </a:xfrm>
          <a:prstGeom prst="rect">
            <a:avLst/>
          </a:prstGeom>
        </p:spPr>
      </p:pic>
      <p:sp>
        <p:nvSpPr>
          <p:cNvPr id="31" name="Title 1">
            <a:extLst>
              <a:ext uri="{FF2B5EF4-FFF2-40B4-BE49-F238E27FC236}">
                <a16:creationId xmlns:a16="http://schemas.microsoft.com/office/drawing/2014/main" id="{47030E54-A2AF-4136-B780-4058830168FA}"/>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3600" dirty="0">
                <a:solidFill>
                  <a:prstClr val="white"/>
                </a:solidFill>
                <a:latin typeface="Arial"/>
                <a:cs typeface="Arial"/>
              </a:rPr>
              <a:t>De noodzaak</a:t>
            </a:r>
          </a:p>
        </p:txBody>
      </p:sp>
      <p:sp>
        <p:nvSpPr>
          <p:cNvPr id="32" name="Rechthoek 31">
            <a:extLst>
              <a:ext uri="{FF2B5EF4-FFF2-40B4-BE49-F238E27FC236}">
                <a16:creationId xmlns:a16="http://schemas.microsoft.com/office/drawing/2014/main" id="{8B145846-1298-4048-8729-A274381D9217}"/>
              </a:ext>
            </a:extLst>
          </p:cNvPr>
          <p:cNvSpPr/>
          <p:nvPr/>
        </p:nvSpPr>
        <p:spPr>
          <a:xfrm>
            <a:off x="9564000" y="6606000"/>
            <a:ext cx="2628000" cy="252000"/>
          </a:xfrm>
          <a:prstGeom prst="rect">
            <a:avLst/>
          </a:prstGeom>
          <a:noFill/>
        </p:spPr>
        <p:txBody>
          <a:bodyPr wrap="square">
            <a:spAutoFit/>
          </a:bodyPr>
          <a:lstStyle/>
          <a:p>
            <a:r>
              <a:rPr lang="nl-NL" sz="1000" dirty="0">
                <a:latin typeface="Arial" panose="020B0604020202020204" pitchFamily="34" charset="0"/>
                <a:cs typeface="Arial" panose="020B0604020202020204" pitchFamily="34" charset="0"/>
              </a:rPr>
              <a:t>Bron: De juiste zorg op de juiste plek, RIVM</a:t>
            </a:r>
          </a:p>
        </p:txBody>
      </p:sp>
      <p:sp>
        <p:nvSpPr>
          <p:cNvPr id="33" name="Rectangle">
            <a:extLst>
              <a:ext uri="{FF2B5EF4-FFF2-40B4-BE49-F238E27FC236}">
                <a16:creationId xmlns:a16="http://schemas.microsoft.com/office/drawing/2014/main" id="{A60EB6D0-88D9-4BCA-B6DA-EADB6D853C9F}"/>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28" name="Afbeelding 27">
            <a:extLst>
              <a:ext uri="{FF2B5EF4-FFF2-40B4-BE49-F238E27FC236}">
                <a16:creationId xmlns:a16="http://schemas.microsoft.com/office/drawing/2014/main" id="{CBB5CF0B-E357-433E-9496-E46F04A60756}"/>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428389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AE478649-25E2-4F73-9ECA-86B2029DF272}"/>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pic>
        <p:nvPicPr>
          <p:cNvPr id="27" name="FAME_logo_CMYK.png" descr="FAME_logo_CMYK.png">
            <a:extLst>
              <a:ext uri="{FF2B5EF4-FFF2-40B4-BE49-F238E27FC236}">
                <a16:creationId xmlns:a16="http://schemas.microsoft.com/office/drawing/2014/main" id="{146F1F03-5D9B-4B2E-A811-78C6C91B1FEC}"/>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pic>
        <p:nvPicPr>
          <p:cNvPr id="6" name="Picture 1">
            <a:extLst>
              <a:ext uri="{FF2B5EF4-FFF2-40B4-BE49-F238E27FC236}">
                <a16:creationId xmlns:a16="http://schemas.microsoft.com/office/drawing/2014/main" id="{17794E97-B858-4D1C-AA81-246F5E3AD8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992" y="2348880"/>
            <a:ext cx="6012076" cy="4250351"/>
          </a:xfrm>
          <a:prstGeom prst="rect">
            <a:avLst/>
          </a:prstGeom>
        </p:spPr>
      </p:pic>
      <p:pic>
        <p:nvPicPr>
          <p:cNvPr id="7" name="Picture 2" descr="H:\Bureaublad bestanden\Hervorming Langdurige Zorg\wet-langdurige-zorg-1.bmp">
            <a:extLst>
              <a:ext uri="{FF2B5EF4-FFF2-40B4-BE49-F238E27FC236}">
                <a16:creationId xmlns:a16="http://schemas.microsoft.com/office/drawing/2014/main" id="{5F29AFDA-6EBA-415F-B430-CBBB0592A3D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15055" y="1772816"/>
            <a:ext cx="3780945" cy="4776593"/>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84F361A3-5732-41B9-8A35-4F86FC528D81}"/>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3600" dirty="0">
                <a:solidFill>
                  <a:prstClr val="white"/>
                </a:solidFill>
                <a:latin typeface="Arial"/>
                <a:cs typeface="Arial"/>
              </a:rPr>
              <a:t>Nieuwe/gewijzigde financiering</a:t>
            </a:r>
          </a:p>
        </p:txBody>
      </p:sp>
      <p:sp>
        <p:nvSpPr>
          <p:cNvPr id="12" name="Rectangle">
            <a:extLst>
              <a:ext uri="{FF2B5EF4-FFF2-40B4-BE49-F238E27FC236}">
                <a16:creationId xmlns:a16="http://schemas.microsoft.com/office/drawing/2014/main" id="{B346EECF-3BFE-4296-8548-F2AAD1B71804}"/>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8" name="Afbeelding 7">
            <a:extLst>
              <a:ext uri="{FF2B5EF4-FFF2-40B4-BE49-F238E27FC236}">
                <a16:creationId xmlns:a16="http://schemas.microsoft.com/office/drawing/2014/main" id="{F4E9382B-12B7-46DB-9888-E89D6464BED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552457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A5F012A5-B746-F440-B24B-E9BE64761020}"/>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8" name="Title 1">
            <a:extLst>
              <a:ext uri="{FF2B5EF4-FFF2-40B4-BE49-F238E27FC236}">
                <a16:creationId xmlns:a16="http://schemas.microsoft.com/office/drawing/2014/main" id="{C125C5E3-11FA-400B-9958-327791B65514}"/>
              </a:ext>
            </a:extLst>
          </p:cNvPr>
          <p:cNvSpPr txBox="1">
            <a:spLocks/>
          </p:cNvSpPr>
          <p:nvPr/>
        </p:nvSpPr>
        <p:spPr>
          <a:xfrm>
            <a:off x="2107278" y="157886"/>
            <a:ext cx="7992120" cy="838200"/>
          </a:xfrm>
          <a:prstGeom prst="rect">
            <a:avLst/>
          </a:prstGeom>
        </p:spPr>
        <p:txBody>
          <a:bodyPr vert="horz" lIns="91440" tIns="45720" rIns="91440" bIns="45720" rtlCol="0" anchor="t">
            <a:normAutofit/>
          </a:bodyPr>
          <a:lstStyle/>
          <a:p>
            <a:pPr>
              <a:spcBef>
                <a:spcPct val="0"/>
              </a:spcBef>
              <a:defRPr/>
            </a:pPr>
            <a:r>
              <a:rPr lang="nl-NL" sz="3600" dirty="0">
                <a:solidFill>
                  <a:prstClr val="white"/>
                </a:solidFill>
                <a:latin typeface="Arial"/>
                <a:ea typeface="+mj-ea"/>
                <a:cs typeface="Arial"/>
              </a:rPr>
              <a:t>Vanuit betaalbaarheid bezien</a:t>
            </a:r>
          </a:p>
        </p:txBody>
      </p:sp>
      <p:sp>
        <p:nvSpPr>
          <p:cNvPr id="10" name="Rectangle">
            <a:extLst>
              <a:ext uri="{FF2B5EF4-FFF2-40B4-BE49-F238E27FC236}">
                <a16:creationId xmlns:a16="http://schemas.microsoft.com/office/drawing/2014/main" id="{8A4EA2C0-03C3-444A-B91A-42E0FF8AA9F2}"/>
              </a:ext>
            </a:extLst>
          </p:cNvPr>
          <p:cNvSpPr/>
          <p:nvPr/>
        </p:nvSpPr>
        <p:spPr>
          <a:xfrm>
            <a:off x="0" y="870874"/>
            <a:ext cx="1690545" cy="5242668"/>
          </a:xfrm>
          <a:prstGeom prst="rect">
            <a:avLst/>
          </a:prstGeom>
          <a:solidFill>
            <a:srgbClr val="FE9301"/>
          </a:solidFill>
          <a:ln w="12700">
            <a:miter lim="400000"/>
          </a:ln>
        </p:spPr>
        <p:txBody>
          <a:bodyPr lIns="35719" tIns="35719" rIns="35719" bIns="35719" anchor="ctr"/>
          <a:lstStyle/>
          <a:p>
            <a:pPr marL="0" marR="0" lvl="0" indent="0" algn="l" defTabSz="914400" rtl="0" eaLnBrk="1" fontAlgn="auto" latinLnBrk="0" hangingPunct="1">
              <a:lnSpc>
                <a:spcPct val="100000"/>
              </a:lnSpc>
              <a:spcBef>
                <a:spcPts val="0"/>
              </a:spcBef>
              <a:spcAft>
                <a:spcPts val="0"/>
              </a:spcAft>
              <a:buClrTx/>
              <a:buSzTx/>
              <a:buFontTx/>
              <a:buNone/>
              <a:tabLst/>
              <a:defRPr sz="2200" b="0">
                <a:solidFill>
                  <a:srgbClr val="FFC000">
                    <a:hueOff val="-1081314"/>
                    <a:satOff val="4338"/>
                    <a:lumOff val="-8931"/>
                  </a:srgbClr>
                </a:solidFill>
                <a:latin typeface="+mn-lt"/>
                <a:ea typeface="+mn-ea"/>
                <a:cs typeface="+mn-cs"/>
                <a:sym typeface="Helvetica Neue Medium"/>
              </a:defRPr>
            </a:pPr>
            <a:endParaRPr kumimoji="0" sz="1547" b="0" i="0" u="none" strike="noStrike" kern="1200" cap="none" spc="0" normalizeH="0" baseline="0" noProof="0" dirty="0">
              <a:ln>
                <a:noFill/>
              </a:ln>
              <a:solidFill>
                <a:srgbClr val="FFC000">
                  <a:hueOff val="-1081314"/>
                  <a:satOff val="4338"/>
                  <a:lumOff val="-8931"/>
                </a:srgbClr>
              </a:solidFill>
              <a:effectLst/>
              <a:uLnTx/>
              <a:uFillTx/>
              <a:latin typeface="Calibri" panose="020F0502020204030204"/>
              <a:ea typeface="+mn-ea"/>
              <a:cs typeface="+mn-cs"/>
              <a:sym typeface="Helvetica Neue Medium"/>
            </a:endParaRPr>
          </a:p>
        </p:txBody>
      </p:sp>
      <p:pic>
        <p:nvPicPr>
          <p:cNvPr id="11" name="FAME_logo_CMYK.png" descr="FAME_logo_CMYK.png">
            <a:extLst>
              <a:ext uri="{FF2B5EF4-FFF2-40B4-BE49-F238E27FC236}">
                <a16:creationId xmlns:a16="http://schemas.microsoft.com/office/drawing/2014/main" id="{29AB8D0A-AEF5-4110-A679-CD99CBA65766}"/>
              </a:ext>
            </a:extLst>
          </p:cNvPr>
          <p:cNvPicPr>
            <a:picLocks noChangeAspect="1"/>
          </p:cNvPicPr>
          <p:nvPr/>
        </p:nvPicPr>
        <p:blipFill>
          <a:blip r:embed="rId2"/>
          <a:stretch>
            <a:fillRect/>
          </a:stretch>
        </p:blipFill>
        <p:spPr>
          <a:xfrm>
            <a:off x="302028" y="271211"/>
            <a:ext cx="1021004" cy="425419"/>
          </a:xfrm>
          <a:prstGeom prst="rect">
            <a:avLst/>
          </a:prstGeom>
          <a:ln w="12700">
            <a:miter lim="400000"/>
          </a:ln>
        </p:spPr>
      </p:pic>
      <p:pic>
        <p:nvPicPr>
          <p:cNvPr id="9" name="Afbeelding 8">
            <a:extLst>
              <a:ext uri="{FF2B5EF4-FFF2-40B4-BE49-F238E27FC236}">
                <a16:creationId xmlns:a16="http://schemas.microsoft.com/office/drawing/2014/main" id="{0F10F410-394F-4E72-B713-4B766502B138}"/>
              </a:ext>
            </a:extLst>
          </p:cNvPr>
          <p:cNvPicPr>
            <a:picLocks noChangeAspect="1"/>
          </p:cNvPicPr>
          <p:nvPr/>
        </p:nvPicPr>
        <p:blipFill rotWithShape="1">
          <a:blip r:embed="rId3"/>
          <a:srcRect b="950"/>
          <a:stretch/>
        </p:blipFill>
        <p:spPr>
          <a:xfrm>
            <a:off x="2847070" y="1187460"/>
            <a:ext cx="3700406" cy="5184576"/>
          </a:xfrm>
          <a:prstGeom prst="rect">
            <a:avLst/>
          </a:prstGeom>
        </p:spPr>
      </p:pic>
      <p:pic>
        <p:nvPicPr>
          <p:cNvPr id="13" name="Afbeelding 12">
            <a:extLst>
              <a:ext uri="{FF2B5EF4-FFF2-40B4-BE49-F238E27FC236}">
                <a16:creationId xmlns:a16="http://schemas.microsoft.com/office/drawing/2014/main" id="{AAFCAD6F-8448-452A-A9CA-1199F9613C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7706" y="3491716"/>
            <a:ext cx="1081817" cy="986712"/>
          </a:xfrm>
          <a:prstGeom prst="rect">
            <a:avLst/>
          </a:prstGeom>
        </p:spPr>
      </p:pic>
      <p:pic>
        <p:nvPicPr>
          <p:cNvPr id="14" name="Afbeelding 13">
            <a:extLst>
              <a:ext uri="{FF2B5EF4-FFF2-40B4-BE49-F238E27FC236}">
                <a16:creationId xmlns:a16="http://schemas.microsoft.com/office/drawing/2014/main" id="{5D1B24F8-6A83-4FB0-8BC3-84A682458F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2234" y="3491716"/>
            <a:ext cx="1157489" cy="986712"/>
          </a:xfrm>
          <a:prstGeom prst="rect">
            <a:avLst/>
          </a:prstGeom>
        </p:spPr>
      </p:pic>
      <p:sp>
        <p:nvSpPr>
          <p:cNvPr id="15" name="Tekstvak 14">
            <a:extLst>
              <a:ext uri="{FF2B5EF4-FFF2-40B4-BE49-F238E27FC236}">
                <a16:creationId xmlns:a16="http://schemas.microsoft.com/office/drawing/2014/main" id="{E83A903F-4373-4468-9462-F86F8BC61A31}"/>
              </a:ext>
            </a:extLst>
          </p:cNvPr>
          <p:cNvSpPr txBox="1"/>
          <p:nvPr/>
        </p:nvSpPr>
        <p:spPr>
          <a:xfrm>
            <a:off x="9008900" y="3779748"/>
            <a:ext cx="642711" cy="461665"/>
          </a:xfrm>
          <a:prstGeom prst="rect">
            <a:avLst/>
          </a:prstGeom>
          <a:noFill/>
        </p:spPr>
        <p:txBody>
          <a:bodyPr wrap="square" rtlCol="0">
            <a:spAutoFit/>
          </a:bodyPr>
          <a:lstStyle/>
          <a:p>
            <a:r>
              <a:rPr lang="nl-NL" sz="2400" dirty="0"/>
              <a:t>+</a:t>
            </a:r>
          </a:p>
        </p:txBody>
      </p:sp>
      <p:sp>
        <p:nvSpPr>
          <p:cNvPr id="16" name="Tekstvak 15">
            <a:extLst>
              <a:ext uri="{FF2B5EF4-FFF2-40B4-BE49-F238E27FC236}">
                <a16:creationId xmlns:a16="http://schemas.microsoft.com/office/drawing/2014/main" id="{41AE800A-E5C2-48C2-ADF8-A68B19BC248C}"/>
              </a:ext>
            </a:extLst>
          </p:cNvPr>
          <p:cNvSpPr txBox="1"/>
          <p:nvPr/>
        </p:nvSpPr>
        <p:spPr>
          <a:xfrm>
            <a:off x="7851411" y="3059668"/>
            <a:ext cx="2736304" cy="369332"/>
          </a:xfrm>
          <a:prstGeom prst="rect">
            <a:avLst/>
          </a:prstGeom>
          <a:noFill/>
        </p:spPr>
        <p:txBody>
          <a:bodyPr wrap="square" rtlCol="0">
            <a:spAutoFit/>
          </a:bodyPr>
          <a:lstStyle/>
          <a:p>
            <a:pPr algn="ctr"/>
            <a:r>
              <a:rPr lang="nl-NL" dirty="0">
                <a:latin typeface="Arial" panose="020B0604020202020204" pitchFamily="34" charset="0"/>
                <a:cs typeface="Arial" panose="020B0604020202020204" pitchFamily="34" charset="0"/>
              </a:rPr>
              <a:t>Hoe hoger</a:t>
            </a:r>
          </a:p>
        </p:txBody>
      </p:sp>
      <p:sp>
        <p:nvSpPr>
          <p:cNvPr id="17" name="Tekstvak 16">
            <a:extLst>
              <a:ext uri="{FF2B5EF4-FFF2-40B4-BE49-F238E27FC236}">
                <a16:creationId xmlns:a16="http://schemas.microsoft.com/office/drawing/2014/main" id="{368D878E-791A-404B-A6DA-56C8BEE74043}"/>
              </a:ext>
            </a:extLst>
          </p:cNvPr>
          <p:cNvSpPr txBox="1"/>
          <p:nvPr/>
        </p:nvSpPr>
        <p:spPr>
          <a:xfrm>
            <a:off x="7721459" y="4864582"/>
            <a:ext cx="2952328" cy="923330"/>
          </a:xfrm>
          <a:prstGeom prst="rect">
            <a:avLst/>
          </a:prstGeom>
          <a:noFill/>
        </p:spPr>
        <p:txBody>
          <a:bodyPr wrap="square" rtlCol="0">
            <a:spAutoFit/>
          </a:bodyPr>
          <a:lstStyle/>
          <a:p>
            <a:pPr algn="ctr"/>
            <a:r>
              <a:rPr lang="nl-NL" dirty="0">
                <a:latin typeface="Arial" panose="020B0604020202020204" pitchFamily="34" charset="0"/>
                <a:cs typeface="Arial" panose="020B0604020202020204" pitchFamily="34" charset="0"/>
              </a:rPr>
              <a:t>van de bewoner</a:t>
            </a:r>
          </a:p>
          <a:p>
            <a:pPr algn="ctr"/>
            <a:r>
              <a:rPr lang="nl-NL" dirty="0">
                <a:latin typeface="Arial" panose="020B0604020202020204" pitchFamily="34" charset="0"/>
                <a:cs typeface="Arial" panose="020B0604020202020204" pitchFamily="34" charset="0"/>
              </a:rPr>
              <a:t>hoe hoger de</a:t>
            </a:r>
          </a:p>
          <a:p>
            <a:pPr algn="ctr"/>
            <a:r>
              <a:rPr lang="nl-NL" dirty="0">
                <a:latin typeface="Arial" panose="020B0604020202020204" pitchFamily="34" charset="0"/>
                <a:cs typeface="Arial" panose="020B0604020202020204" pitchFamily="34" charset="0"/>
              </a:rPr>
              <a:t>eigen bijdrage voor de zorg</a:t>
            </a:r>
          </a:p>
        </p:txBody>
      </p:sp>
      <p:pic>
        <p:nvPicPr>
          <p:cNvPr id="12" name="Afbeelding 11">
            <a:extLst>
              <a:ext uri="{FF2B5EF4-FFF2-40B4-BE49-F238E27FC236}">
                <a16:creationId xmlns:a16="http://schemas.microsoft.com/office/drawing/2014/main" id="{9AC739DF-91C2-4E63-99EB-D243F22A000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2115127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65676947-76CA-CE4E-9FD7-2124A8E3B0AD}"/>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32" name="Afbeelding 31"/>
          <p:cNvPicPr/>
          <p:nvPr/>
        </p:nvPicPr>
        <p:blipFill>
          <a:blip r:embed="rId2" cstate="print">
            <a:extLst>
              <a:ext uri="{28A0092B-C50C-407E-A947-70E740481C1C}">
                <a14:useLocalDpi xmlns:a14="http://schemas.microsoft.com/office/drawing/2010/main"/>
              </a:ext>
            </a:extLst>
          </a:blip>
          <a:stretch>
            <a:fillRect/>
          </a:stretch>
        </p:blipFill>
        <p:spPr>
          <a:xfrm>
            <a:off x="2319736" y="1343452"/>
            <a:ext cx="8667092" cy="5353681"/>
          </a:xfrm>
          <a:prstGeom prst="rect">
            <a:avLst/>
          </a:prstGeom>
        </p:spPr>
      </p:pic>
      <p:sp>
        <p:nvSpPr>
          <p:cNvPr id="3" name="Rectangle 2"/>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ltLang="nl-NL" dirty="0">
              <a:latin typeface="Arial" pitchFamily="34" charset="0"/>
              <a:cs typeface="Arial" pitchFamily="34" charset="0"/>
            </a:endParaRPr>
          </a:p>
        </p:txBody>
      </p:sp>
      <p:sp>
        <p:nvSpPr>
          <p:cNvPr id="6" name="Rechthoek 5"/>
          <p:cNvSpPr/>
          <p:nvPr/>
        </p:nvSpPr>
        <p:spPr>
          <a:xfrm>
            <a:off x="9947795" y="1125813"/>
            <a:ext cx="2012089" cy="523220"/>
          </a:xfrm>
          <a:prstGeom prst="rect">
            <a:avLst/>
          </a:prstGeom>
        </p:spPr>
        <p:txBody>
          <a:bodyPr wrap="none">
            <a:spAutoFit/>
          </a:bodyPr>
          <a:lstStyle/>
          <a:p>
            <a:r>
              <a:rPr lang="nl-NL" sz="1400" b="1" i="1" dirty="0">
                <a:solidFill>
                  <a:srgbClr val="FE9301"/>
                </a:solidFill>
                <a:latin typeface="Arial" panose="020B0604020202020204" pitchFamily="34" charset="0"/>
                <a:cs typeface="Arial" panose="020B0604020202020204" pitchFamily="34" charset="0"/>
              </a:rPr>
              <a:t>Positieve gezondheid</a:t>
            </a:r>
          </a:p>
          <a:p>
            <a:r>
              <a:rPr lang="nl-NL" sz="1400" b="1" i="1" dirty="0">
                <a:solidFill>
                  <a:srgbClr val="FE9301"/>
                </a:solidFill>
                <a:latin typeface="Arial" panose="020B0604020202020204" pitchFamily="34" charset="0"/>
                <a:cs typeface="Arial" panose="020B0604020202020204" pitchFamily="34" charset="0"/>
              </a:rPr>
              <a:t>Machteld Huber</a:t>
            </a:r>
            <a:endParaRPr lang="nl-NL" sz="1400" i="1" dirty="0">
              <a:solidFill>
                <a:srgbClr val="FE9301"/>
              </a:solidFill>
              <a:latin typeface="Arial" panose="020B0604020202020204" pitchFamily="34" charset="0"/>
              <a:cs typeface="Arial" panose="020B0604020202020204" pitchFamily="34" charset="0"/>
            </a:endParaRPr>
          </a:p>
        </p:txBody>
      </p:sp>
      <p:pic>
        <p:nvPicPr>
          <p:cNvPr id="15" name="FAME_logo_CMYK.png" descr="FAME_logo_CMYK.png">
            <a:extLst>
              <a:ext uri="{FF2B5EF4-FFF2-40B4-BE49-F238E27FC236}">
                <a16:creationId xmlns:a16="http://schemas.microsoft.com/office/drawing/2014/main" id="{CF19044F-F456-4071-8BA9-EE74FAA6F71A}"/>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11" name="Rectangle">
            <a:extLst>
              <a:ext uri="{FF2B5EF4-FFF2-40B4-BE49-F238E27FC236}">
                <a16:creationId xmlns:a16="http://schemas.microsoft.com/office/drawing/2014/main" id="{BA46A802-C39F-414A-B43F-85FEB61E4C28}"/>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14" name="Title 1">
            <a:extLst>
              <a:ext uri="{FF2B5EF4-FFF2-40B4-BE49-F238E27FC236}">
                <a16:creationId xmlns:a16="http://schemas.microsoft.com/office/drawing/2014/main" id="{23492EC4-EE3C-4C8C-A47C-B01DA68FE2BE}"/>
              </a:ext>
            </a:extLst>
          </p:cNvPr>
          <p:cNvSpPr txBox="1">
            <a:spLocks/>
          </p:cNvSpPr>
          <p:nvPr/>
        </p:nvSpPr>
        <p:spPr>
          <a:xfrm>
            <a:off x="2140834" y="4638"/>
            <a:ext cx="9390766" cy="866236"/>
          </a:xfrm>
          <a:prstGeom prst="rect">
            <a:avLst/>
          </a:prstGeom>
        </p:spPr>
        <p:txBody>
          <a:bodyPr vert="horz" lIns="91440" tIns="45720" rIns="91440" bIns="45720" rtlCol="0" anchor="ctr">
            <a:normAutofit fontScale="85000" lnSpcReduction="20000"/>
          </a:bodyPr>
          <a:lstStyle/>
          <a:p>
            <a:pPr lvl="0">
              <a:spcBef>
                <a:spcPct val="0"/>
              </a:spcBef>
              <a:defRPr/>
            </a:pPr>
            <a:r>
              <a:rPr lang="nl-NL" sz="3600" dirty="0">
                <a:solidFill>
                  <a:prstClr val="white"/>
                </a:solidFill>
                <a:latin typeface="Arial"/>
                <a:cs typeface="Arial"/>
              </a:rPr>
              <a:t>Van denken en handelen vanuit het medisch model naar positieve gezondheid</a:t>
            </a:r>
          </a:p>
        </p:txBody>
      </p:sp>
      <p:pic>
        <p:nvPicPr>
          <p:cNvPr id="9" name="Afbeelding 8">
            <a:extLst>
              <a:ext uri="{FF2B5EF4-FFF2-40B4-BE49-F238E27FC236}">
                <a16:creationId xmlns:a16="http://schemas.microsoft.com/office/drawing/2014/main" id="{DA36C06D-2029-4522-B6AE-10653249AF3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Tree>
    <p:extLst>
      <p:ext uri="{BB962C8B-B14F-4D97-AF65-F5344CB8AC3E}">
        <p14:creationId xmlns:p14="http://schemas.microsoft.com/office/powerpoint/2010/main" val="299543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2285209A-3A6A-4D28-A0A3-9A74C1FEFAF0}"/>
              </a:ext>
            </a:extLst>
          </p:cNvPr>
          <p:cNvSpPr/>
          <p:nvPr/>
        </p:nvSpPr>
        <p:spPr>
          <a:xfrm>
            <a:off x="1690545" y="0"/>
            <a:ext cx="10501455" cy="971399"/>
          </a:xfrm>
          <a:prstGeom prst="rect">
            <a:avLst/>
          </a:prstGeom>
          <a:solidFill>
            <a:schemeClr val="tx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14" name="Title 1"/>
          <p:cNvSpPr txBox="1">
            <a:spLocks/>
          </p:cNvSpPr>
          <p:nvPr/>
        </p:nvSpPr>
        <p:spPr>
          <a:xfrm>
            <a:off x="1524001" y="0"/>
            <a:ext cx="9144000" cy="1496616"/>
          </a:xfrm>
          <a:prstGeom prst="rect">
            <a:avLst/>
          </a:prstGeom>
        </p:spPr>
        <p:txBody>
          <a:bodyPr vert="horz" lIns="91440" tIns="45720" rIns="91440" bIns="45720" rtlCol="0" anchor="ctr">
            <a:normAutofit/>
          </a:bodyPr>
          <a:lstStyle/>
          <a:p>
            <a:pPr algn="ctr">
              <a:spcBef>
                <a:spcPct val="0"/>
              </a:spcBef>
              <a:defRPr/>
            </a:pPr>
            <a:endParaRPr lang="nl-NL" sz="3600" dirty="0">
              <a:solidFill>
                <a:prstClr val="white"/>
              </a:solidFill>
              <a:latin typeface="Arial"/>
              <a:ea typeface="+mj-ea"/>
              <a:cs typeface="Arial"/>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392" y="1524000"/>
            <a:ext cx="5278896" cy="5278896"/>
          </a:xfrm>
          <a:prstGeom prst="rect">
            <a:avLst/>
          </a:prstGeom>
        </p:spPr>
      </p:pic>
      <p:sp>
        <p:nvSpPr>
          <p:cNvPr id="6" name="Title 1">
            <a:extLst>
              <a:ext uri="{FF2B5EF4-FFF2-40B4-BE49-F238E27FC236}">
                <a16:creationId xmlns:a16="http://schemas.microsoft.com/office/drawing/2014/main" id="{4C717DE7-8487-44A9-8C68-C8FF4010F839}"/>
              </a:ext>
            </a:extLst>
          </p:cNvPr>
          <p:cNvSpPr txBox="1">
            <a:spLocks/>
          </p:cNvSpPr>
          <p:nvPr/>
        </p:nvSpPr>
        <p:spPr>
          <a:xfrm>
            <a:off x="1820091" y="4638"/>
            <a:ext cx="10371909" cy="866236"/>
          </a:xfrm>
          <a:prstGeom prst="rect">
            <a:avLst/>
          </a:prstGeom>
        </p:spPr>
        <p:txBody>
          <a:bodyPr vert="horz" lIns="91440" tIns="45720" rIns="91440" bIns="45720" rtlCol="0" anchor="ctr">
            <a:normAutofit/>
          </a:bodyPr>
          <a:lstStyle/>
          <a:p>
            <a:pPr>
              <a:spcBef>
                <a:spcPct val="0"/>
              </a:spcBef>
              <a:defRPr/>
            </a:pPr>
            <a:endParaRPr lang="nl-NL" sz="3600" dirty="0">
              <a:solidFill>
                <a:prstClr val="white"/>
              </a:solidFill>
              <a:latin typeface="Arial"/>
              <a:cs typeface="Arial"/>
            </a:endParaRPr>
          </a:p>
        </p:txBody>
      </p:sp>
      <p:pic>
        <p:nvPicPr>
          <p:cNvPr id="7" name="Afbeelding 6">
            <a:extLst>
              <a:ext uri="{FF2B5EF4-FFF2-40B4-BE49-F238E27FC236}">
                <a16:creationId xmlns:a16="http://schemas.microsoft.com/office/drawing/2014/main" id="{78876537-43A9-40F0-947D-EAE20E2E9E1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pic>
        <p:nvPicPr>
          <p:cNvPr id="9" name="FAME_logo_CMYK.png" descr="FAME_logo_CMYK.png">
            <a:extLst>
              <a:ext uri="{FF2B5EF4-FFF2-40B4-BE49-F238E27FC236}">
                <a16:creationId xmlns:a16="http://schemas.microsoft.com/office/drawing/2014/main" id="{F452FCF4-E9A5-4291-9C31-CEAADB054385}"/>
              </a:ext>
            </a:extLst>
          </p:cNvPr>
          <p:cNvPicPr>
            <a:picLocks noChangeAspect="1"/>
          </p:cNvPicPr>
          <p:nvPr/>
        </p:nvPicPr>
        <p:blipFill>
          <a:blip r:embed="rId5"/>
          <a:stretch>
            <a:fillRect/>
          </a:stretch>
        </p:blipFill>
        <p:spPr>
          <a:xfrm>
            <a:off x="302028" y="371735"/>
            <a:ext cx="1021004" cy="425419"/>
          </a:xfrm>
          <a:prstGeom prst="rect">
            <a:avLst/>
          </a:prstGeom>
          <a:ln w="12700">
            <a:miter lim="400000"/>
          </a:ln>
        </p:spPr>
      </p:pic>
      <p:sp>
        <p:nvSpPr>
          <p:cNvPr id="10" name="Rectangle">
            <a:extLst>
              <a:ext uri="{FF2B5EF4-FFF2-40B4-BE49-F238E27FC236}">
                <a16:creationId xmlns:a16="http://schemas.microsoft.com/office/drawing/2014/main" id="{208A6649-2022-4F9C-A07B-8146343D22DD}"/>
              </a:ext>
            </a:extLst>
          </p:cNvPr>
          <p:cNvSpPr/>
          <p:nvPr/>
        </p:nvSpPr>
        <p:spPr>
          <a:xfrm>
            <a:off x="0" y="971398"/>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11" name="Title 1">
            <a:extLst>
              <a:ext uri="{FF2B5EF4-FFF2-40B4-BE49-F238E27FC236}">
                <a16:creationId xmlns:a16="http://schemas.microsoft.com/office/drawing/2014/main" id="{48245E03-BBED-4508-97FC-0BF24C3E14C1}"/>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lvl="0">
              <a:spcBef>
                <a:spcPct val="0"/>
              </a:spcBef>
              <a:defRPr/>
            </a:pPr>
            <a:r>
              <a:rPr lang="nl-NL" sz="3600" dirty="0">
                <a:solidFill>
                  <a:prstClr val="white"/>
                </a:solidFill>
                <a:latin typeface="Arial"/>
                <a:cs typeface="Arial"/>
              </a:rPr>
              <a:t>In samenwerking met …</a:t>
            </a:r>
          </a:p>
        </p:txBody>
      </p:sp>
    </p:spTree>
    <p:extLst>
      <p:ext uri="{BB962C8B-B14F-4D97-AF65-F5344CB8AC3E}">
        <p14:creationId xmlns:p14="http://schemas.microsoft.com/office/powerpoint/2010/main" val="3666436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D9AED613-81BA-4ADD-83E3-823B128C26D2}"/>
              </a:ext>
            </a:extLst>
          </p:cNvPr>
          <p:cNvSpPr/>
          <p:nvPr/>
        </p:nvSpPr>
        <p:spPr>
          <a:xfrm>
            <a:off x="1690545" y="100525"/>
            <a:ext cx="10501455" cy="870874"/>
          </a:xfrm>
          <a:prstGeom prst="rect">
            <a:avLst/>
          </a:prstGeom>
          <a:solidFill>
            <a:schemeClr val="tx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pic>
        <p:nvPicPr>
          <p:cNvPr id="4" name="Afbeelding 3">
            <a:extLst>
              <a:ext uri="{FF2B5EF4-FFF2-40B4-BE49-F238E27FC236}">
                <a16:creationId xmlns:a16="http://schemas.microsoft.com/office/drawing/2014/main" id="{A5BEC5EF-6F43-4D15-A008-286590FF457E}"/>
              </a:ext>
            </a:extLst>
          </p:cNvPr>
          <p:cNvPicPr>
            <a:picLocks noChangeAspect="1"/>
          </p:cNvPicPr>
          <p:nvPr/>
        </p:nvPicPr>
        <p:blipFill rotWithShape="1">
          <a:blip r:embed="rId2"/>
          <a:srcRect l="2586" t="39381" r="2732"/>
          <a:stretch/>
        </p:blipFill>
        <p:spPr>
          <a:xfrm>
            <a:off x="1653809" y="2714920"/>
            <a:ext cx="10538191" cy="3789473"/>
          </a:xfrm>
          <a:prstGeom prst="rect">
            <a:avLst/>
          </a:prstGeom>
        </p:spPr>
      </p:pic>
      <p:sp>
        <p:nvSpPr>
          <p:cNvPr id="6" name="Rectangle">
            <a:extLst>
              <a:ext uri="{FF2B5EF4-FFF2-40B4-BE49-F238E27FC236}">
                <a16:creationId xmlns:a16="http://schemas.microsoft.com/office/drawing/2014/main" id="{FB52E593-63E8-48DB-B8BA-1A35A49C8E9B}"/>
              </a:ext>
            </a:extLst>
          </p:cNvPr>
          <p:cNvSpPr/>
          <p:nvPr/>
        </p:nvSpPr>
        <p:spPr>
          <a:xfrm>
            <a:off x="1690545" y="1"/>
            <a:ext cx="10501455" cy="870874"/>
          </a:xfrm>
          <a:prstGeom prst="rect">
            <a:avLst/>
          </a:prstGeom>
          <a:solidFill>
            <a:schemeClr val="tx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9" name="Tekstvak 8">
            <a:extLst>
              <a:ext uri="{FF2B5EF4-FFF2-40B4-BE49-F238E27FC236}">
                <a16:creationId xmlns:a16="http://schemas.microsoft.com/office/drawing/2014/main" id="{F9E2694D-7109-45A3-B01A-8B020FCB3A97}"/>
              </a:ext>
            </a:extLst>
          </p:cNvPr>
          <p:cNvSpPr txBox="1"/>
          <p:nvPr/>
        </p:nvSpPr>
        <p:spPr>
          <a:xfrm>
            <a:off x="2107277" y="1271675"/>
            <a:ext cx="8884377" cy="1013354"/>
          </a:xfrm>
          <a:prstGeom prst="rect">
            <a:avLst/>
          </a:prstGeom>
          <a:noFill/>
        </p:spPr>
        <p:txBody>
          <a:bodyPr wrap="square" rtlCol="0">
            <a:spAutoFit/>
          </a:bodyPr>
          <a:lstStyle/>
          <a:p>
            <a:pPr>
              <a:lnSpc>
                <a:spcPct val="114000"/>
              </a:lnSpc>
            </a:pPr>
            <a:r>
              <a:rPr lang="nl-NL" dirty="0">
                <a:latin typeface="Arial" panose="020B0604020202020204" pitchFamily="34" charset="0"/>
                <a:cs typeface="Arial" panose="020B0604020202020204" pitchFamily="34" charset="0"/>
              </a:rPr>
              <a:t>Er moeten meer passende woonvormen tussen thuis en het verpleeghuis gecreëerd worden. Naast nieuwbouw zijn daarvoor ook kansen in bestaand vastgoed. Ook zijn er meer tijdelijke oplossingen op lokaal niveau nodig, zoals kortdurend verblijf. </a:t>
            </a:r>
          </a:p>
        </p:txBody>
      </p:sp>
      <p:sp>
        <p:nvSpPr>
          <p:cNvPr id="11" name="Tekstvak 10">
            <a:extLst>
              <a:ext uri="{FF2B5EF4-FFF2-40B4-BE49-F238E27FC236}">
                <a16:creationId xmlns:a16="http://schemas.microsoft.com/office/drawing/2014/main" id="{D17980DD-607F-458D-91FB-C1AEB81469DF}"/>
              </a:ext>
            </a:extLst>
          </p:cNvPr>
          <p:cNvSpPr txBox="1"/>
          <p:nvPr/>
        </p:nvSpPr>
        <p:spPr>
          <a:xfrm>
            <a:off x="8340000" y="6604917"/>
            <a:ext cx="3852000" cy="253083"/>
          </a:xfrm>
          <a:prstGeom prst="rect">
            <a:avLst/>
          </a:prstGeom>
          <a:noFill/>
        </p:spPr>
        <p:txBody>
          <a:bodyPr wrap="square" rtlCol="0">
            <a:spAutoFit/>
          </a:bodyPr>
          <a:lstStyle/>
          <a:p>
            <a:pPr>
              <a:lnSpc>
                <a:spcPct val="114000"/>
              </a:lnSpc>
            </a:pPr>
            <a:r>
              <a:rPr lang="nl-NL" sz="1000" dirty="0">
                <a:latin typeface="Arial" panose="020B0604020202020204" pitchFamily="34" charset="0"/>
                <a:cs typeface="Arial" panose="020B0604020202020204" pitchFamily="34" charset="0"/>
              </a:rPr>
              <a:t>Bron: Actiz (2019). De toekomst van wonen en zorg voor ouderen </a:t>
            </a:r>
          </a:p>
        </p:txBody>
      </p:sp>
      <p:pic>
        <p:nvPicPr>
          <p:cNvPr id="13" name="FAME_logo_CMYK.png" descr="FAME_logo_CMYK.png">
            <a:extLst>
              <a:ext uri="{FF2B5EF4-FFF2-40B4-BE49-F238E27FC236}">
                <a16:creationId xmlns:a16="http://schemas.microsoft.com/office/drawing/2014/main" id="{2E3A515F-421C-4C45-9C6B-C44B9013025D}"/>
              </a:ext>
            </a:extLst>
          </p:cNvPr>
          <p:cNvPicPr>
            <a:picLocks noChangeAspect="1"/>
          </p:cNvPicPr>
          <p:nvPr/>
        </p:nvPicPr>
        <p:blipFill>
          <a:blip r:embed="rId3"/>
          <a:stretch>
            <a:fillRect/>
          </a:stretch>
        </p:blipFill>
        <p:spPr>
          <a:xfrm>
            <a:off x="302028" y="271211"/>
            <a:ext cx="1021004" cy="425419"/>
          </a:xfrm>
          <a:prstGeom prst="rect">
            <a:avLst/>
          </a:prstGeom>
          <a:ln w="12700">
            <a:miter lim="400000"/>
          </a:ln>
        </p:spPr>
      </p:pic>
      <p:sp>
        <p:nvSpPr>
          <p:cNvPr id="15" name="Rectangle">
            <a:extLst>
              <a:ext uri="{FF2B5EF4-FFF2-40B4-BE49-F238E27FC236}">
                <a16:creationId xmlns:a16="http://schemas.microsoft.com/office/drawing/2014/main" id="{42E710C9-4F7B-4B96-AD4E-D46FC1317B08}"/>
              </a:ext>
            </a:extLst>
          </p:cNvPr>
          <p:cNvSpPr/>
          <p:nvPr/>
        </p:nvSpPr>
        <p:spPr>
          <a:xfrm>
            <a:off x="0" y="870874"/>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
        <p:nvSpPr>
          <p:cNvPr id="17" name="Title 1">
            <a:extLst>
              <a:ext uri="{FF2B5EF4-FFF2-40B4-BE49-F238E27FC236}">
                <a16:creationId xmlns:a16="http://schemas.microsoft.com/office/drawing/2014/main" id="{481A1D53-9539-4361-8654-7A86BC9EF8A3}"/>
              </a:ext>
            </a:extLst>
          </p:cNvPr>
          <p:cNvSpPr txBox="1">
            <a:spLocks/>
          </p:cNvSpPr>
          <p:nvPr/>
        </p:nvSpPr>
        <p:spPr>
          <a:xfrm>
            <a:off x="2140834" y="4638"/>
            <a:ext cx="10051166" cy="866236"/>
          </a:xfrm>
          <a:prstGeom prst="rect">
            <a:avLst/>
          </a:prstGeom>
        </p:spPr>
        <p:txBody>
          <a:bodyPr vert="horz" lIns="91440" tIns="45720" rIns="91440" bIns="45720" rtlCol="0" anchor="ctr">
            <a:normAutofit/>
          </a:bodyPr>
          <a:lstStyle/>
          <a:p>
            <a:pPr>
              <a:spcBef>
                <a:spcPct val="0"/>
              </a:spcBef>
              <a:defRPr/>
            </a:pPr>
            <a:r>
              <a:rPr lang="nl-NL" sz="3600" dirty="0">
                <a:solidFill>
                  <a:prstClr val="white"/>
                </a:solidFill>
                <a:latin typeface="Arial"/>
                <a:cs typeface="Arial"/>
              </a:rPr>
              <a:t>Waar moet aan gewerkt worden?</a:t>
            </a:r>
          </a:p>
        </p:txBody>
      </p:sp>
      <p:pic>
        <p:nvPicPr>
          <p:cNvPr id="10" name="Afbeelding 9">
            <a:extLst>
              <a:ext uri="{FF2B5EF4-FFF2-40B4-BE49-F238E27FC236}">
                <a16:creationId xmlns:a16="http://schemas.microsoft.com/office/drawing/2014/main" id="{67477845-2615-483B-8550-FB44B17185F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92" y="6113542"/>
            <a:ext cx="1584960" cy="744458"/>
          </a:xfrm>
          <a:prstGeom prst="rect">
            <a:avLst/>
          </a:prstGeom>
          <a:noFill/>
          <a:ln>
            <a:noFill/>
          </a:ln>
        </p:spPr>
      </p:pic>
      <p:sp>
        <p:nvSpPr>
          <p:cNvPr id="16" name="Rectangle">
            <a:extLst>
              <a:ext uri="{FF2B5EF4-FFF2-40B4-BE49-F238E27FC236}">
                <a16:creationId xmlns:a16="http://schemas.microsoft.com/office/drawing/2014/main" id="{17623F72-C742-4D18-9C5F-7C32477937D4}"/>
              </a:ext>
            </a:extLst>
          </p:cNvPr>
          <p:cNvSpPr/>
          <p:nvPr/>
        </p:nvSpPr>
        <p:spPr>
          <a:xfrm>
            <a:off x="0" y="971398"/>
            <a:ext cx="1690545" cy="5236311"/>
          </a:xfrm>
          <a:prstGeom prst="rect">
            <a:avLst/>
          </a:prstGeom>
          <a:solidFill>
            <a:srgbClr val="FE9301"/>
          </a:solidFill>
          <a:ln w="12700">
            <a:miter lim="400000"/>
          </a:ln>
        </p:spPr>
        <p:txBody>
          <a:bodyPr lIns="35719" tIns="35719" rIns="35719" bIns="35719" anchor="ctr"/>
          <a:lstStyle/>
          <a:p>
            <a:pPr>
              <a:defRPr sz="2200" b="0">
                <a:solidFill>
                  <a:schemeClr val="accent4">
                    <a:hueOff val="-1081314"/>
                    <a:satOff val="4338"/>
                    <a:lumOff val="-8931"/>
                  </a:schemeClr>
                </a:solidFill>
                <a:latin typeface="+mn-lt"/>
                <a:ea typeface="+mn-ea"/>
                <a:cs typeface="+mn-cs"/>
                <a:sym typeface="Helvetica Neue Medium"/>
              </a:defRPr>
            </a:pPr>
            <a:endParaRPr sz="1547" dirty="0"/>
          </a:p>
        </p:txBody>
      </p:sp>
    </p:spTree>
    <p:extLst>
      <p:ext uri="{BB962C8B-B14F-4D97-AF65-F5344CB8AC3E}">
        <p14:creationId xmlns:p14="http://schemas.microsoft.com/office/powerpoint/2010/main" val="384535960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879</Words>
  <Application>Microsoft Office PowerPoint</Application>
  <PresentationFormat>Breedbeeld</PresentationFormat>
  <Paragraphs>128</Paragraphs>
  <Slides>21</Slides>
  <Notes>11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Arial  </vt:lpstr>
      <vt:lpstr>Calibri</vt:lpstr>
      <vt:lpstr>Calibri Light</vt:lpstr>
      <vt:lpstr>Courier New</vt:lpstr>
      <vt:lpstr>Times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Henk Vonk</dc:creator>
  <cp:lastModifiedBy>Lisa Siebers</cp:lastModifiedBy>
  <cp:revision>90</cp:revision>
  <cp:lastPrinted>2021-03-10T06:41:37Z</cp:lastPrinted>
  <dcterms:created xsi:type="dcterms:W3CDTF">2020-06-19T10:35:37Z</dcterms:created>
  <dcterms:modified xsi:type="dcterms:W3CDTF">2021-03-10T06:41:39Z</dcterms:modified>
</cp:coreProperties>
</file>