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7"/>
  </p:notesMasterIdLst>
  <p:sldIdLst>
    <p:sldId id="287" r:id="rId5"/>
    <p:sldId id="304" r:id="rId6"/>
    <p:sldId id="291" r:id="rId7"/>
    <p:sldId id="300" r:id="rId8"/>
    <p:sldId id="293" r:id="rId9"/>
    <p:sldId id="268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17" r:id="rId19"/>
    <p:sldId id="318" r:id="rId20"/>
    <p:sldId id="331" r:id="rId21"/>
    <p:sldId id="333" r:id="rId22"/>
    <p:sldId id="332" r:id="rId23"/>
    <p:sldId id="322" r:id="rId24"/>
    <p:sldId id="295" r:id="rId25"/>
    <p:sldId id="301" r:id="rId26"/>
  </p:sldIdLst>
  <p:sldSz cx="12192000" cy="6858000"/>
  <p:notesSz cx="6797675" cy="9926638"/>
  <p:embeddedFontLst>
    <p:embeddedFont>
      <p:font typeface="Gotham Rounded" charset="0"/>
      <p:bold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1C70"/>
    <a:srgbClr val="A2C617"/>
    <a:srgbClr val="FDC300"/>
    <a:srgbClr val="F39200"/>
    <a:srgbClr val="FFF0D8"/>
    <a:srgbClr val="EEE5F3"/>
    <a:srgbClr val="F2F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826B0-3E91-4BDE-BB40-4F6DAE56E251}" v="29" dt="2025-12-22T10:19:31.471"/>
    <p1510:client id="{69A2C6FF-E2E9-6B36-B0B1-FF4B50FB19A0}" v="47" dt="2025-12-23T08:39:57.580"/>
    <p1510:client id="{93730A37-92AB-0431-3613-E0CB8667528E}" v="1" dt="2025-12-22T10:23:20.042"/>
    <p1510:client id="{A43ECD4D-E596-1E4B-F360-A51A2E282087}" v="352" dt="2025-12-22T11:08:08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18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paars">
    <p:bg>
      <p:bgPr>
        <a:solidFill>
          <a:srgbClr val="EEE5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107565" y="6261100"/>
            <a:ext cx="440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626745" y="626110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id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0870" y="897890"/>
            <a:ext cx="1102614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0605"/>
            <a:ext cx="5484495" cy="38766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299970"/>
            <a:ext cx="5414010" cy="317754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2140" y="897890"/>
            <a:ext cx="1102423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8860"/>
            <a:ext cx="5447665" cy="38684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1505" y="2312670"/>
            <a:ext cx="5484495" cy="386461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lad-bove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21" name="Picture 20" descr="blad-onder-klein-groe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5" y="3374390"/>
            <a:ext cx="610870" cy="3483610"/>
          </a:xfrm>
          <a:prstGeom prst="rect">
            <a:avLst/>
          </a:prstGeom>
        </p:spPr>
      </p:pic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111375" y="6261100"/>
            <a:ext cx="44030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611505" y="625983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5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6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7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8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65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328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3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4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5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6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248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4870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875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8" name="Picture 7" descr="archipel-beeldmerk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di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1065"/>
            <a:ext cx="1102487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6955"/>
            <a:ext cx="5484495" cy="38703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308225"/>
            <a:ext cx="5414010" cy="318008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6145"/>
            <a:ext cx="1102550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6320"/>
            <a:ext cx="5448935" cy="38709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1505" y="2296795"/>
            <a:ext cx="5484495" cy="3880485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groen">
    <p:bg>
      <p:bgPr>
        <a:solidFill>
          <a:srgbClr val="F2F6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2" name="Picture 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6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3" name="Picture 2" descr="C:\wamp8\www\archipel\Archipel\blad-boven-groen.pngblad-boven-groen"/>
          <p:cNvPicPr>
            <a:picLocks noChangeAspect="1"/>
          </p:cNvPicPr>
          <p:nvPr userDrawn="1"/>
        </p:nvPicPr>
        <p:blipFill>
          <a:blip r:embed="rId7"/>
          <a:srcRect l="39" r="39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4" name="Picture 3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8"/>
          <a:srcRect l="91" r="91"/>
          <a:stretch>
            <a:fillRect/>
          </a:stretch>
        </p:blipFill>
        <p:spPr>
          <a:xfrm>
            <a:off x="-9525" y="3374390"/>
            <a:ext cx="610870" cy="3483610"/>
          </a:xfrm>
          <a:prstGeom prst="rect">
            <a:avLst/>
          </a:prstGeom>
        </p:spPr>
      </p:pic>
      <p:pic>
        <p:nvPicPr>
          <p:cNvPr id="5" name="Picture 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29539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lad-bove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21" name="Picture 20" descr="blad-onder-klein-groe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5" y="3374390"/>
            <a:ext cx="610870" cy="3483610"/>
          </a:xfrm>
          <a:prstGeom prst="rect">
            <a:avLst/>
          </a:prstGeom>
        </p:spPr>
      </p:pic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111375" y="6261100"/>
            <a:ext cx="44030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611505" y="626110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5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6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7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8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015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201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015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201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3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4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5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6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25505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4870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9" name="Picture 8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4" name="Picture 13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5" name="Picture 14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6" name="Picture 15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17" name="Picture 16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id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1065"/>
            <a:ext cx="1102550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6955"/>
            <a:ext cx="5484495" cy="38703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308225"/>
            <a:ext cx="5414010" cy="3188335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6145"/>
            <a:ext cx="1106170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6320"/>
            <a:ext cx="5484495" cy="38709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1505" y="2296795"/>
            <a:ext cx="5484495" cy="3880485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12" name="Picture 1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groen.pngblad-boven-groen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groen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2" name="Picture 1" descr="C:\wamp8\www\archipel\Archipel\blad-rechts-klein-groen.pngblad-rechts-klein-groen"/>
          <p:cNvPicPr>
            <a:picLocks noChangeAspect="1"/>
          </p:cNvPicPr>
          <p:nvPr userDrawn="1"/>
        </p:nvPicPr>
        <p:blipFill>
          <a:blip r:embed="rId6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3" name="Picture 2" descr="C:\wamp8\www\archipel\Archipel\blad-boven-groen.pngblad-boven-groen"/>
          <p:cNvPicPr>
            <a:picLocks noChangeAspect="1"/>
          </p:cNvPicPr>
          <p:nvPr userDrawn="1"/>
        </p:nvPicPr>
        <p:blipFill>
          <a:blip r:embed="rId7"/>
          <a:srcRect l="39" r="39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4" name="Picture 3" descr="C:\wamp8\www\archipel\Archipel\blad-onder-klein-paars.pngblad-onder-klein-paars"/>
          <p:cNvPicPr>
            <a:picLocks noChangeAspect="1"/>
          </p:cNvPicPr>
          <p:nvPr userDrawn="1"/>
        </p:nvPicPr>
        <p:blipFill>
          <a:blip r:embed="rId8"/>
          <a:srcRect l="91" r="91"/>
          <a:stretch>
            <a:fillRect/>
          </a:stretch>
        </p:blipFill>
        <p:spPr>
          <a:xfrm>
            <a:off x="-9525" y="3374390"/>
            <a:ext cx="610870" cy="3483610"/>
          </a:xfrm>
          <a:prstGeom prst="rect">
            <a:avLst/>
          </a:prstGeom>
        </p:spPr>
      </p:pic>
      <p:pic>
        <p:nvPicPr>
          <p:cNvPr id="5" name="Picture 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29539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blad-onder-klein-groen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" y="3374390"/>
            <a:ext cx="610870" cy="3483610"/>
          </a:xfrm>
          <a:prstGeom prst="rect">
            <a:avLst/>
          </a:prstGeom>
        </p:spPr>
      </p:pic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090420" y="6261100"/>
            <a:ext cx="4424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611505" y="626110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pic>
        <p:nvPicPr>
          <p:cNvPr id="2" name="Picture 1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4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3" name="Picture 2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5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4" name="Picture 3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6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5" name="Picture 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7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65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201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  <p:pic>
        <p:nvPicPr>
          <p:cNvPr id="8" name="Picture 7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3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9" name="Picture 8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4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4" name="Picture 13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5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5" name="Picture 1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6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248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4870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12" name="Picture 11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8" name="Picture 7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id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1065"/>
            <a:ext cx="1102550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6955"/>
            <a:ext cx="5484495" cy="38703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308225"/>
            <a:ext cx="5414010" cy="318262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4" name="Picture 13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5" name="Picture 14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6" name="Picture 15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17" name="Picture 16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0870" y="906145"/>
            <a:ext cx="1102614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6320"/>
            <a:ext cx="5447665" cy="38709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0870" y="2296795"/>
            <a:ext cx="5485130" cy="3880485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4" name="Picture 13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5" name="Picture 14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6" name="Picture 15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17" name="Picture 16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paars">
    <p:bg>
      <p:bgPr>
        <a:solidFill>
          <a:srgbClr val="EEE5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5789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58525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2" name="Picture 1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oranje">
    <p:bg>
      <p:bgPr>
        <a:solidFill>
          <a:srgbClr val="FFF0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7" name="Picture 6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6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8" name="Picture 7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7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7" name="Picture 16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8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5" name="Picture 1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86290" y="630047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lad-bove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21" name="Picture 20" descr="blad-onder-klein-groe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5" y="3374390"/>
            <a:ext cx="610870" cy="3483610"/>
          </a:xfrm>
          <a:prstGeom prst="rect">
            <a:avLst/>
          </a:prstGeom>
        </p:spPr>
      </p:pic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116455" y="6261100"/>
            <a:ext cx="4398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611505" y="626110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pic>
        <p:nvPicPr>
          <p:cNvPr id="2" name="Picture 1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5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3" name="Picture 2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6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4" name="Picture 3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7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5" name="Picture 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8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015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201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  <p:pic>
        <p:nvPicPr>
          <p:cNvPr id="8" name="Picture 7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3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9" name="Picture 8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4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4" name="Picture 13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5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5" name="Picture 1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6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248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4870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12" name="Picture 11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875"/>
            <a:ext cx="4742815" cy="1508760"/>
          </a:xfrm>
          <a:prstGeom prst="rect">
            <a:avLst/>
          </a:prstGeom>
        </p:spPr>
      </p:pic>
      <p:pic>
        <p:nvPicPr>
          <p:cNvPr id="10" name="Picture 9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635" y="0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635" y="3374390"/>
            <a:ext cx="610870" cy="3483610"/>
          </a:xfrm>
          <a:prstGeom prst="rect">
            <a:avLst/>
          </a:prstGeom>
        </p:spPr>
      </p:pic>
      <p:pic>
        <p:nvPicPr>
          <p:cNvPr id="8" name="Picture 7" descr="archipel-beeldmerk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id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901065"/>
            <a:ext cx="1102550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6955"/>
            <a:ext cx="5484495" cy="38703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308225"/>
            <a:ext cx="5414010" cy="318262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4" name="Picture 13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5" name="Picture 14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6" name="Picture 15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10" name="Picture 9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0870" y="906145"/>
            <a:ext cx="1102614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6320"/>
            <a:ext cx="5448935" cy="38709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0870" y="2296795"/>
            <a:ext cx="5485130" cy="3880485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9" name="Picture 8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pic>
        <p:nvPicPr>
          <p:cNvPr id="14" name="Picture 13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5" name="Picture 14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4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6" name="Picture 15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10" name="Picture 9" descr="archipel-beeldmerk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oranje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7" name="Picture 6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6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8" name="Picture 7" descr="C:\wamp8\www\archipel\Archipel\blad-onder-klein-geel.pngblad-onder-klein-geel"/>
          <p:cNvPicPr>
            <a:picLocks noChangeAspect="1"/>
          </p:cNvPicPr>
          <p:nvPr userDrawn="1"/>
        </p:nvPicPr>
        <p:blipFill>
          <a:blip r:embed="rId7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pic>
        <p:nvPicPr>
          <p:cNvPr id="17" name="Picture 16" descr="C:\wamp8\www\archipel\Archipel\blad-rechts-klein-oranje.pngblad-rechts-klein-oranje"/>
          <p:cNvPicPr>
            <a:picLocks noChangeAspect="1"/>
          </p:cNvPicPr>
          <p:nvPr userDrawn="1"/>
        </p:nvPicPr>
        <p:blipFill>
          <a:blip r:embed="rId8"/>
          <a:srcRect t="13" b="13"/>
          <a:stretch>
            <a:fillRect/>
          </a:stretch>
        </p:blipFill>
        <p:spPr>
          <a:xfrm>
            <a:off x="7449185" y="5357495"/>
            <a:ext cx="4742815" cy="1508760"/>
          </a:xfrm>
          <a:prstGeom prst="rect">
            <a:avLst/>
          </a:prstGeom>
        </p:spPr>
      </p:pic>
      <p:pic>
        <p:nvPicPr>
          <p:cNvPr id="15" name="Picture 14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86290" y="6308725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's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22" name="Picture 21" descr="C:\wamp8\www\archipel\Archipel\blad-rechts-klein-geel.pngblad-rechts-klein-geel"/>
          <p:cNvPicPr>
            <a:picLocks noChangeAspect="1"/>
          </p:cNvPicPr>
          <p:nvPr userDrawn="1"/>
        </p:nvPicPr>
        <p:blipFill>
          <a:blip r:embed="rId2"/>
          <a:srcRect t="13" b="13"/>
          <a:stretch>
            <a:fillRect/>
          </a:stretch>
        </p:blipFill>
        <p:spPr>
          <a:xfrm>
            <a:off x="7449185" y="5349875"/>
            <a:ext cx="4742815" cy="150876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" name="Picture 19" descr="C:\wamp8\www\archipel\Archipel\blad-boven-oranje.pngblad-boven-oranje"/>
          <p:cNvPicPr>
            <a:picLocks noChangeAspect="1"/>
          </p:cNvPicPr>
          <p:nvPr userDrawn="1"/>
        </p:nvPicPr>
        <p:blipFill>
          <a:blip r:embed="rId3"/>
          <a:srcRect l="39" r="39"/>
          <a:stretch>
            <a:fillRect/>
          </a:stretch>
        </p:blipFill>
        <p:spPr>
          <a:xfrm>
            <a:off x="0" y="-635"/>
            <a:ext cx="6922135" cy="808355"/>
          </a:xfrm>
          <a:prstGeom prst="rect">
            <a:avLst/>
          </a:prstGeom>
        </p:spPr>
      </p:pic>
      <p:pic>
        <p:nvPicPr>
          <p:cNvPr id="23" name="Picture 22" descr="C:\wamp8\www\archipel\Archipel\het-gevoel-van-samen.pnghet-gevoel-van-samen"/>
          <p:cNvPicPr>
            <a:picLocks noChangeAspect="1"/>
          </p:cNvPicPr>
          <p:nvPr userDrawn="1"/>
        </p:nvPicPr>
        <p:blipFill>
          <a:blip r:embed="rId4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  <p:pic>
        <p:nvPicPr>
          <p:cNvPr id="3" name="Picture 2" descr="archipel-logo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56455" y="3147695"/>
            <a:ext cx="2363470" cy="752475"/>
          </a:xfrm>
          <a:prstGeom prst="rect">
            <a:avLst/>
          </a:prstGeom>
        </p:spPr>
      </p:pic>
      <p:pic>
        <p:nvPicPr>
          <p:cNvPr id="7" name="Picture 6" descr="archipel-thuis-logo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073390" y="3215640"/>
            <a:ext cx="2234565" cy="711200"/>
          </a:xfrm>
          <a:prstGeom prst="rect">
            <a:avLst/>
          </a:prstGeom>
        </p:spPr>
      </p:pic>
      <p:pic>
        <p:nvPicPr>
          <p:cNvPr id="8" name="Picture 7" descr="archipel-rinette-logo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43380" y="3035935"/>
            <a:ext cx="2135505" cy="914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olommen groen (titel, tekst/obje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480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9230400" cy="864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1604433"/>
            <a:ext cx="5386917" cy="4571697"/>
          </a:xfrm>
        </p:spPr>
        <p:txBody>
          <a:bodyPr/>
          <a:lstStyle>
            <a:lvl1pPr>
              <a:buClr>
                <a:schemeClr val="bg1"/>
              </a:buClr>
              <a:defRPr sz="2667" b="1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400" b="1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133" b="1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67" b="1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67" b="1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9" y="1604433"/>
            <a:ext cx="5389033" cy="4571697"/>
          </a:xfrm>
        </p:spPr>
        <p:txBody>
          <a:bodyPr/>
          <a:lstStyle>
            <a:lvl1pPr>
              <a:buClr>
                <a:schemeClr val="bg1"/>
              </a:buClr>
              <a:defRPr sz="2667" b="1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400" b="1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133" b="1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67" b="1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67" b="1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A631-7CEF-46A9-8887-5A5C2A229C9B}" type="datetimeFigureOut">
              <a:rPr lang="nl-NL" smtClean="0"/>
              <a:t>9-3-2026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4ADE-2035-44AC-938F-39A5C8FA301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56507" y="404664"/>
            <a:ext cx="1448628" cy="634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37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 slide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3" hasCustomPrompt="1"/>
          </p:nvPr>
        </p:nvSpPr>
        <p:spPr>
          <a:xfrm>
            <a:off x="6223000" y="2299970"/>
            <a:ext cx="5454650" cy="3176270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05" y="897890"/>
            <a:ext cx="11066780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300605"/>
            <a:ext cx="5484495" cy="387667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9" name="Picture 8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 slide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0870" y="897890"/>
            <a:ext cx="10995025" cy="132588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88710" y="2308860"/>
            <a:ext cx="5417185" cy="38684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3" hasCustomPrompt="1"/>
          </p:nvPr>
        </p:nvSpPr>
        <p:spPr>
          <a:xfrm>
            <a:off x="611505" y="2312670"/>
            <a:ext cx="5484495" cy="3864610"/>
          </a:xfrm>
        </p:spPr>
        <p:txBody>
          <a:bodyPr/>
          <a:lstStyle/>
          <a:p>
            <a:pPr lvl="0"/>
            <a:endParaRPr lang="en-US"/>
          </a:p>
        </p:txBody>
      </p:sp>
      <p:pic>
        <p:nvPicPr>
          <p:cNvPr id="8" name="Picture 7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038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background picture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0" name="Picture 9" descr="blad-bove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-10160"/>
            <a:ext cx="6922135" cy="808355"/>
          </a:xfrm>
          <a:prstGeom prst="rect">
            <a:avLst/>
          </a:prstGeom>
        </p:spPr>
      </p:pic>
      <p:pic>
        <p:nvPicPr>
          <p:cNvPr id="11" name="Picture 10" descr="blad-onder-klein-groen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9525" y="3384550"/>
            <a:ext cx="610870" cy="348361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5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 slid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archipel-logo-groot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59990" y="2308860"/>
            <a:ext cx="6460490" cy="2056130"/>
          </a:xfrm>
          <a:prstGeom prst="rect">
            <a:avLst/>
          </a:prstGeom>
        </p:spPr>
      </p:pic>
      <p:sp>
        <p:nvSpPr>
          <p:cNvPr id="26" name="Slide Number Placeholder 2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3"/>
          </p:nvPr>
        </p:nvSpPr>
        <p:spPr>
          <a:xfrm>
            <a:off x="2060575" y="6261100"/>
            <a:ext cx="445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2"/>
          </p:nvPr>
        </p:nvSpPr>
        <p:spPr>
          <a:xfrm>
            <a:off x="584200" y="626110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65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05" y="3602355"/>
            <a:ext cx="11042015" cy="16554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6" descr="archipel-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0" y="537845"/>
            <a:ext cx="2065020" cy="657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paars w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11505" y="889000"/>
            <a:ext cx="110248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5505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8" name="Picture 7" descr="archipel-beeldme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0865" y="549275"/>
            <a:ext cx="906145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4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5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:\wamp8\www\archipel\Archipel\blad-rechts-klein-paars-master.pngblad-rechts-klein-paars-master"/>
          <p:cNvPicPr>
            <a:picLocks noChangeAspect="1"/>
          </p:cNvPicPr>
          <p:nvPr userDrawn="1"/>
        </p:nvPicPr>
        <p:blipFill>
          <a:blip r:embed="rId40"/>
          <a:srcRect t="13" b="13"/>
          <a:stretch>
            <a:fillRect/>
          </a:stretch>
        </p:blipFill>
        <p:spPr>
          <a:xfrm>
            <a:off x="7449185" y="5349240"/>
            <a:ext cx="4742815" cy="150876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0870" y="889000"/>
            <a:ext cx="1106170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60430" cy="387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10" name="Picture 9" descr="C:\wamp8\www\archipel\Archipel\blad-boven-paars-master.pngblad-boven-paars-master"/>
          <p:cNvPicPr>
            <a:picLocks noChangeAspect="1"/>
          </p:cNvPicPr>
          <p:nvPr userDrawn="1"/>
        </p:nvPicPr>
        <p:blipFill>
          <a:blip r:embed="rId41"/>
          <a:srcRect l="39" r="39"/>
          <a:stretch>
            <a:fillRect/>
          </a:stretch>
        </p:blipFill>
        <p:spPr>
          <a:xfrm>
            <a:off x="0" y="-1905"/>
            <a:ext cx="6922135" cy="808355"/>
          </a:xfrm>
          <a:prstGeom prst="rect">
            <a:avLst/>
          </a:prstGeom>
        </p:spPr>
      </p:pic>
      <p:pic>
        <p:nvPicPr>
          <p:cNvPr id="11" name="Picture 10" descr="C:\wamp8\www\archipel\Archipel\blad-onder-klein-groen-master.pngblad-onder-klein-groen-master"/>
          <p:cNvPicPr>
            <a:picLocks noChangeAspect="1"/>
          </p:cNvPicPr>
          <p:nvPr userDrawn="1"/>
        </p:nvPicPr>
        <p:blipFill>
          <a:blip r:embed="rId42"/>
          <a:srcRect l="91" r="91"/>
          <a:stretch>
            <a:fillRect/>
          </a:stretch>
        </p:blipFill>
        <p:spPr>
          <a:xfrm>
            <a:off x="0" y="3374390"/>
            <a:ext cx="610870" cy="348361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0030" y="6259830"/>
            <a:ext cx="1563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9B618960-8005-486C-9A75-10CB2AAC16F9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0420" y="6261100"/>
            <a:ext cx="4424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" y="6259830"/>
            <a:ext cx="1400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01C70"/>
                </a:solidFill>
                <a:latin typeface="Gotham Rounded" charset="0"/>
                <a:cs typeface="Gotham Rounded" charset="0"/>
              </a:defRPr>
            </a:lvl1pPr>
          </a:lstStyle>
          <a:p>
            <a:fld id="{63A1C593-65D0-4073-BCC9-577B9352EA97}" type="datetimeFigureOut">
              <a:rPr lang="en-US" smtClean="0"/>
              <a:t>3/9/2026</a:t>
            </a:fld>
            <a:endParaRPr lang="en-US"/>
          </a:p>
        </p:txBody>
      </p:sp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43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01C70"/>
          </a:solidFill>
          <a:latin typeface="Gotham Rounded" charset="0"/>
          <a:ea typeface="+mj-ea"/>
          <a:cs typeface="Gotham Rounded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01C70"/>
          </a:solidFill>
          <a:latin typeface="Gotham Rounded" charset="0"/>
          <a:ea typeface="+mn-ea"/>
          <a:cs typeface="Gotham Rounded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01C70"/>
          </a:solidFill>
          <a:latin typeface="Gotham Rounded" charset="0"/>
          <a:ea typeface="+mn-ea"/>
          <a:cs typeface="Gotham Rounded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601C70"/>
          </a:solidFill>
          <a:latin typeface="Gotham Rounded" charset="0"/>
          <a:ea typeface="+mn-ea"/>
          <a:cs typeface="Gotham Rounded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01C70"/>
          </a:solidFill>
          <a:latin typeface="Gotham Rounded" charset="0"/>
          <a:ea typeface="+mn-ea"/>
          <a:cs typeface="Gotham Rounded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01C70"/>
          </a:solidFill>
          <a:latin typeface="Gotham Rounded" charset="0"/>
          <a:ea typeface="+mn-ea"/>
          <a:cs typeface="Gotham Rounded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08F77-1B94-41E3-D03C-19A4AB37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Zelfredzaamheid en eigen regie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2256A5-89CC-2A01-4507-B3EA130E6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Bewoner zoveel mogelijk zelfredzaam zijn </a:t>
            </a:r>
            <a:endParaRPr lang="nl-NL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Ondersteuning waar nodig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Respect voor eigen keuzes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Voor collega's  (moreelberaad) i.v.m. ethische vraagstukken (ook veiligheid bieden voor de collega's 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Familie , vrienden begeleiden en opleiden t.a.v. veiligheid beademingszorg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3642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1EABB-3C07-BD16-DEF7-D8D0C087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Naar buiten of naar huis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E13E18-C8E7-B7D9-5D0C-DD46BF3B0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Bespreken van eigen risico’s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Goede voorbereiding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Heldere afspraken en instructies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Betrek mantelzorg erbij!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Licht ook vrijwilligers in van deze woongroep</a:t>
            </a:r>
            <a:endParaRPr lang="nl-NL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9488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DBD784-3186-A73D-3FF8-321FA13F7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Samenwerking en expertise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C33D16B-877D-B95F-95F0-A0BDFB908B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Samenwerking met andere zorgorganisaties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Expertise vanuit thuiszorgorganisatie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Centrum voor Thuisbeademing Maastricht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Landelijke samenwerking VSCA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9248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3DAD21-CDB4-CD2B-C2A4-B75C641E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Blijven verbeteren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6ED8BF-111B-BCED-A70A-43D19AC48E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Leren van ervaringen</a:t>
            </a:r>
          </a:p>
          <a:p>
            <a:pPr marL="342900" indent="-34290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Innovatie blijven volgen</a:t>
            </a:r>
          </a:p>
          <a:p>
            <a:pPr marL="342900" indent="-34290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Samen verantwoordelijk voor veiligheid</a:t>
            </a:r>
          </a:p>
          <a:p>
            <a:pPr marL="342900" indent="-342900"/>
            <a:r>
              <a:rPr lang="nl-NL" sz="1800" dirty="0">
                <a:solidFill>
                  <a:schemeClr val="tx1"/>
                </a:solidFill>
                <a:latin typeface="Gotham Rounded"/>
              </a:rPr>
              <a:t>Luisteren naar de bewoners en kijken naar oplossingen </a:t>
            </a:r>
            <a:endParaRPr lang="nl-NL" sz="1800" dirty="0">
              <a:solidFill>
                <a:schemeClr val="tx1"/>
              </a:solidFill>
            </a:endParaRPr>
          </a:p>
          <a:p>
            <a:pPr marL="342900" indent="-342900"/>
            <a:r>
              <a:rPr lang="nl-NL" sz="1800" dirty="0">
                <a:solidFill>
                  <a:schemeClr val="tx1"/>
                </a:solidFill>
                <a:latin typeface="Gotham Rounded"/>
              </a:rPr>
              <a:t>Maak alles bespreekbaar (bewoner en collega)</a:t>
            </a:r>
            <a:endParaRPr lang="nl-NL" sz="1800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6895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3F7CE-DD07-7E38-D04B-6F18CE520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95AD31B-AC86-0A21-EEE3-A7A08C958D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Vrijheid en veiligheid in balans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Bewoners leven zo normaal mogelijk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Samen zorgen we voor kwaliteit van leven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6925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5E8248C-729B-3EB4-EFF3-95FCFB0AA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650" cy="1172651"/>
          </a:xfrm>
        </p:spPr>
        <p:txBody>
          <a:bodyPr/>
          <a:lstStyle/>
          <a:p>
            <a:r>
              <a:rPr lang="nl-NL"/>
              <a:t>Interactieve casus 1 – Stroomuitval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CECE9FA6-D451-9456-8D62-F5F76BA4A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05" y="2705879"/>
            <a:ext cx="11042015" cy="255192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Situatie: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• Bewoner met beademing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• Stroom valt uit in de avond/nacht</a:t>
            </a:r>
            <a:endParaRPr lang="nl-NL" sz="18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endParaRPr lang="nl-NL" sz="18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Vragen: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• Wat doe je als eerste?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• Welke middelen zijn beschikbaar?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• Wie schakel je in?</a:t>
            </a:r>
          </a:p>
        </p:txBody>
      </p:sp>
    </p:spTree>
    <p:extLst>
      <p:ext uri="{BB962C8B-B14F-4D97-AF65-F5344CB8AC3E}">
        <p14:creationId xmlns:p14="http://schemas.microsoft.com/office/powerpoint/2010/main" val="1376583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E48AE3C-E02B-352B-45B1-F9C732668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650" cy="1433908"/>
          </a:xfrm>
        </p:spPr>
        <p:txBody>
          <a:bodyPr/>
          <a:lstStyle/>
          <a:p>
            <a:r>
              <a:rPr lang="nl-NL"/>
              <a:t>Interactieve casus 2 – Bewoner gaat naar buiten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298D0A97-9FC5-27CB-FD1E-4A6A70D63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05" y="2817845"/>
            <a:ext cx="11042015" cy="243995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Situatie: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• Bewoner wil zelfstandig naar buiten/huis/evenement bezoeken </a:t>
            </a:r>
            <a:endParaRPr lang="nl-NL" sz="1800" b="1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endParaRPr lang="nl-NL" sz="1800" b="1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Bespreek: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• Welke risico’s zijn er?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• Wat bespreek je vooraf met de bewoner?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sz="1800" b="1" dirty="0">
                <a:solidFill>
                  <a:schemeClr val="tx1"/>
                </a:solidFill>
                <a:latin typeface="Gotham Rounded"/>
              </a:rPr>
              <a:t>• Hoe behoud je vrijheid én veiligheid?</a:t>
            </a:r>
          </a:p>
        </p:txBody>
      </p:sp>
    </p:spTree>
    <p:extLst>
      <p:ext uri="{BB962C8B-B14F-4D97-AF65-F5344CB8AC3E}">
        <p14:creationId xmlns:p14="http://schemas.microsoft.com/office/powerpoint/2010/main" val="3717186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6E77B-FB73-782E-47F2-42450E057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Praktische aandachtspunten voor de medewerkers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F124A2D-D54B-BA87-F199-F34A6C782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Ken de locatie van bakens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Weet waar mobiele uitzuigapparaten zijn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Controleer accu’s van beademing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Weet hoe te handelen bij noodsituaties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Blijf in gesprek met de bewoner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Ken je bewoner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Blijf oefenen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3243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82401-8D41-B80B-04FF-9077694A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 van de workshop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F81EDC-25AA-A42F-6576-A2ACE0003A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Na deze workshop: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Weet je hoe je veiligheid borgt zonder vrijheid te beperken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Kun je handelen bij noodsituaties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Begrijp je het belang van zelfredzaamheid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Werk je bewust samen met partners/vrijwilligers/andere mantelzorgers</a:t>
            </a:r>
            <a:endParaRPr lang="nl-NL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2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F58AC-8B24-68A7-8202-706D83469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Discussie &amp; reflectie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5AE37AD-3A7A-9D21-BF90-E03F0C0E1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Wat betekent veiligheid voor jou in de praktijk?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Waar ervaar jij spanning tussen veiligheid en vrijheid?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Wat kunnen we als team verbeteren?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Welke ondersteuning heb jij nodig?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207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E38EF-32A9-AB21-44A1-BFE274FBC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Welkom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41EAF31-ADC7-C32C-5AF3-801A5A04D5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Workshop Veiligheid &amp; Beademing – Archipel</a:t>
            </a:r>
          </a:p>
          <a:p>
            <a:endParaRPr lang="nl-NL" dirty="0"/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Datum: 10 maart 2026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Doel: Wonen, welbevinden en veiligheid in balans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0081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5839F-7863-ECFA-8B8B-8C226E169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05" y="1122680"/>
            <a:ext cx="11042015" cy="1032691"/>
          </a:xfrm>
        </p:spPr>
        <p:txBody>
          <a:bodyPr/>
          <a:lstStyle/>
          <a:p>
            <a:r>
              <a:rPr lang="nl-NL"/>
              <a:t>Afsluiting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3FB8B80-94BE-5415-B66C-EA95E2F59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05" y="2870835"/>
            <a:ext cx="11042015" cy="1655445"/>
          </a:xfrm>
        </p:spPr>
        <p:txBody>
          <a:bodyPr>
            <a:normAutofit/>
          </a:bodyPr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Dank voor jullie inzet en betrokkenheid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endParaRPr lang="nl-NL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Samen zorgen we voor: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Vrijheid, veiligheid en kwaliteit van leven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7288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Bedankt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/>
              <a:t>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0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/>
              <a:t>Doel van de workshop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Bewoners leven in vrijheid én veiligheid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Behoud van bewegingsvrijheid ondanks beademing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Veilig wonen met aandacht voor welbevinden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</a:rPr>
              <a:t>Samen leren en verbeteren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Gerontopsychiatrie0080"/>
          <p:cNvPicPr>
            <a:picLocks noGrp="1" noChangeAspect="1"/>
          </p:cNvPicPr>
          <p:nvPr>
            <p:ph idx="13"/>
          </p:nvPr>
        </p:nvPicPr>
        <p:blipFill>
          <a:blip r:embed="rId2"/>
          <a:stretch>
            <a:fillRect/>
          </a:stretch>
        </p:blipFill>
        <p:spPr>
          <a:xfrm>
            <a:off x="6365875" y="2299970"/>
            <a:ext cx="5168265" cy="387667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Uitgangspunten</a:t>
            </a:r>
            <a:r>
              <a:rPr lang="en-US"/>
              <a:t>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Wonen en welbevinden staan centraal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Veiligheid ondersteunend aan vrijheid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Zelfredzaamheid van de bewoner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Samenwerking met zorgpartners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Samenwerking met familie, vrienden</a:t>
            </a:r>
          </a:p>
          <a:p>
            <a:pPr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Samenwerking disciplines/behandelaars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2" name="Picture 11" descr="blad-rechts-klein-paar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49185" y="5359400"/>
            <a:ext cx="4742815" cy="1508760"/>
          </a:xfrm>
          <a:prstGeom prst="rect">
            <a:avLst/>
          </a:prstGeom>
        </p:spPr>
      </p:pic>
      <p:pic>
        <p:nvPicPr>
          <p:cNvPr id="13" name="Picture 12" descr="C:\wamp8\www\archipel\Archipel\het-gevoel-van-samen-diap.pnghet-gevoel-van-samen-diap"/>
          <p:cNvPicPr>
            <a:picLocks noChangeAspect="1"/>
          </p:cNvPicPr>
          <p:nvPr userDrawn="1"/>
        </p:nvPicPr>
        <p:blipFill>
          <a:blip r:embed="rId4"/>
          <a:srcRect l="166" r="166"/>
          <a:stretch>
            <a:fillRect/>
          </a:stretch>
        </p:blipFill>
        <p:spPr>
          <a:xfrm>
            <a:off x="9691370" y="6305550"/>
            <a:ext cx="1981200" cy="1911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Veilig</a:t>
            </a:r>
            <a:r>
              <a:rPr lang="en-US"/>
              <a:t> </a:t>
            </a:r>
            <a:r>
              <a:rPr lang="en-US" err="1"/>
              <a:t>gevoel</a:t>
            </a:r>
            <a:r>
              <a:rPr lang="en-US"/>
              <a:t> in het </a:t>
            </a:r>
            <a:r>
              <a:rPr lang="en-US" err="1"/>
              <a:t>gebouw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Bakens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in het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gebouw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voor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veiligheid</a:t>
            </a:r>
            <a:endParaRPr lang="en-US" b="1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Overzicht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en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snelle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alarmering</a:t>
            </a:r>
            <a:endParaRPr lang="en-US" b="1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Ondersteuning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zonder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beperking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van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vrijheid</a:t>
            </a:r>
            <a:endParaRPr lang="en-US" b="1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Mobiele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ondersteuning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aanwezig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(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uitzuig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apparaat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)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Innovatie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optimaal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gebruiken</a:t>
            </a:r>
            <a:endParaRPr lang="en-US" b="1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defRPr sz="1800">
                <a:solidFill>
                  <a:srgbClr val="005A96"/>
                </a:solidFill>
              </a:defRPr>
            </a:pP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Luisteren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naar</a:t>
            </a:r>
            <a:r>
              <a:rPr lang="en-US" b="1" dirty="0">
                <a:solidFill>
                  <a:schemeClr val="tx1"/>
                </a:solidFill>
                <a:ea typeface="Calibri"/>
                <a:cs typeface="Calibri"/>
              </a:rPr>
              <a:t> de </a:t>
            </a:r>
            <a:r>
              <a:rPr lang="en-US" b="1" dirty="0" err="1">
                <a:solidFill>
                  <a:schemeClr val="tx1"/>
                </a:solidFill>
                <a:ea typeface="Calibri"/>
                <a:cs typeface="Calibri"/>
              </a:rPr>
              <a:t>bewoners</a:t>
            </a:r>
            <a:endParaRPr lang="en-US" b="1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defRPr sz="1800">
                <a:solidFill>
                  <a:srgbClr val="005A96"/>
                </a:solidFill>
              </a:defRPr>
            </a:pP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0" name="Tijdelijke aanduiding voor inhoud 9" descr="Afbeelding met buitenshuis, persoon, kleding, boom&#10;&#10;Automatisch gegenereerde beschrijving">
            <a:extLst>
              <a:ext uri="{FF2B5EF4-FFF2-40B4-BE49-F238E27FC236}">
                <a16:creationId xmlns:a16="http://schemas.microsoft.com/office/drawing/2014/main" id="{A806D65C-3DBF-49BB-6641-01C777425B57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594" y="2720975"/>
            <a:ext cx="4572000" cy="304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CF30BC4-68C2-99E0-0BDA-D1B531D95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9230400" cy="864000"/>
          </a:xfrm>
        </p:spPr>
        <p:txBody>
          <a:bodyPr/>
          <a:lstStyle>
            <a:defPPr>
              <a:defRPr lang="nl-NL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01C70"/>
                </a:solidFill>
                <a:latin typeface="Gotham Rounded"/>
                <a:ea typeface="Calibri"/>
                <a:cs typeface="Calibri"/>
              </a:rPr>
              <a:t>CLIËNT IN REGIE </a:t>
            </a:r>
            <a:endParaRPr lang="en-US" dirty="0">
              <a:solidFill>
                <a:srgbClr val="601C70"/>
              </a:solidFill>
              <a:latin typeface="Gotham Rounde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B341-0890-FE44-2514-8524BFFD6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604433"/>
            <a:ext cx="5386917" cy="4571697"/>
          </a:xfrm>
        </p:spPr>
        <p:txBody>
          <a:bodyPr vert="horz" lIns="121920" tIns="60960" rIns="121920" bIns="60960" rtlCol="0">
            <a:normAutofit/>
          </a:bodyPr>
          <a:lstStyle>
            <a:defPPr>
              <a:defRPr lang="nl-NL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987" indent="-242987"/>
            <a:endParaRPr lang="en-US" dirty="0"/>
          </a:p>
          <a:p>
            <a:pPr marL="242987" indent="-242987"/>
            <a:endParaRPr lang="en-US" dirty="0"/>
          </a:p>
          <a:p>
            <a:pPr marL="242987" indent="-242987"/>
            <a:endParaRPr lang="en-US" dirty="0"/>
          </a:p>
          <a:p>
            <a:pPr marL="242987" indent="-242987"/>
            <a:endParaRPr lang="en-US" dirty="0"/>
          </a:p>
          <a:p>
            <a:pPr lvl="7">
              <a:buFont typeface="Courier New" panose="020F0502020204030204" pitchFamily="34" charset="0"/>
              <a:buChar char="o"/>
            </a:pPr>
            <a:endParaRPr lang="en-US" sz="2667" dirty="0">
              <a:solidFill>
                <a:schemeClr val="bg1"/>
              </a:solidFill>
            </a:endParaRPr>
          </a:p>
        </p:txBody>
      </p:sp>
      <p:pic>
        <p:nvPicPr>
          <p:cNvPr id="4" name="Picture 3" descr="Beademingszorg">
            <a:extLst>
              <a:ext uri="{FF2B5EF4-FFF2-40B4-BE49-F238E27FC236}">
                <a16:creationId xmlns:a16="http://schemas.microsoft.com/office/drawing/2014/main" id="{A168AF64-CB66-F009-FFE5-740F8CD5B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434" y="1714090"/>
            <a:ext cx="7831180" cy="4115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816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685DC-52DF-8396-83C9-5180138D0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Deskundige zorg en BHV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9130EB-5FA2-7570-5036-B1EA09F7F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505" y="2297430"/>
            <a:ext cx="11024870" cy="2727794"/>
          </a:xfrm>
        </p:spPr>
        <p:txBody>
          <a:bodyPr/>
          <a:lstStyle/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Geschoolde collega’s BHV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Kennis van uitzuigen en handelen bij gevaar</a:t>
            </a:r>
            <a:endParaRPr lang="nl-NL" sz="1800" dirty="0">
              <a:solidFill>
                <a:schemeClr val="tx1"/>
              </a:solidFill>
            </a:endParaRP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Regelmatige training en herhaling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Bewoners een veilige woonomgeving bieden </a:t>
            </a:r>
            <a:endParaRPr lang="nl-NL" sz="1800" dirty="0">
              <a:solidFill>
                <a:schemeClr val="tx1"/>
              </a:solidFill>
            </a:endParaRPr>
          </a:p>
          <a:p>
            <a:pPr marL="285750" indent="-285750"/>
            <a:r>
              <a:rPr lang="nl-NL" sz="1800" dirty="0">
                <a:solidFill>
                  <a:schemeClr val="tx1"/>
                </a:solidFill>
                <a:latin typeface="Gotham Rounded"/>
              </a:rPr>
              <a:t>Onderhoud geven aan de materialen </a:t>
            </a:r>
          </a:p>
          <a:p>
            <a:pPr marL="285750" indent="-285750"/>
            <a:r>
              <a:rPr lang="nl-NL" sz="1800" dirty="0">
                <a:solidFill>
                  <a:schemeClr val="tx1"/>
                </a:solidFill>
                <a:latin typeface="Gotham Rounded"/>
              </a:rPr>
              <a:t>Bewoners een veilig gevoel geven, </a:t>
            </a:r>
            <a:br>
              <a:rPr lang="nl-NL" sz="1800" dirty="0">
                <a:solidFill>
                  <a:schemeClr val="tx1"/>
                </a:solidFill>
                <a:latin typeface="Gotham Rounded"/>
              </a:rPr>
            </a:br>
            <a:r>
              <a:rPr lang="nl-NL" sz="1800" dirty="0">
                <a:solidFill>
                  <a:schemeClr val="tx1"/>
                </a:solidFill>
                <a:latin typeface="Gotham Rounded"/>
              </a:rPr>
              <a:t>hen eventueel betrekken bij oefeningen</a:t>
            </a:r>
            <a:endParaRPr lang="nl-NL" sz="1800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6405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62DFC-1999-D388-516C-AC7568A37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Innovatie in beademingszorg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7B7F1E1-BCE3-9A48-E31F-251FC809B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Mobiele uitzuigapparaten aanwezig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Extra accu’s voor beademing aanwezig ook op de rolstoelen </a:t>
            </a:r>
            <a:endParaRPr lang="nl-NL" sz="1800" dirty="0">
              <a:solidFill>
                <a:schemeClr val="tx1"/>
              </a:solidFill>
            </a:endParaRP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sz="1800" dirty="0">
                <a:solidFill>
                  <a:schemeClr val="tx1"/>
                </a:solidFill>
                <a:latin typeface="Gotham Rounded"/>
              </a:rPr>
              <a:t>Betrouwbare en flexibele hulpmiddelen</a:t>
            </a:r>
          </a:p>
          <a:p>
            <a:pPr marL="285750" indent="-285750"/>
            <a:r>
              <a:rPr lang="nl-NL" sz="1800" dirty="0">
                <a:solidFill>
                  <a:schemeClr val="tx1"/>
                </a:solidFill>
                <a:latin typeface="Gotham Rounded"/>
              </a:rPr>
              <a:t>Nieuwste technische materialen aanwezig (zijn een expertise woongroep)</a:t>
            </a:r>
          </a:p>
          <a:p>
            <a:pPr marL="285750" indent="-285750"/>
            <a:r>
              <a:rPr lang="nl-NL" sz="1800" dirty="0">
                <a:solidFill>
                  <a:schemeClr val="tx1"/>
                </a:solidFill>
                <a:latin typeface="Gotham Rounded"/>
              </a:rPr>
              <a:t>Techniek in het gebouw</a:t>
            </a:r>
          </a:p>
          <a:p>
            <a:pPr marL="285750" indent="-285750"/>
            <a:r>
              <a:rPr lang="nl-NL" sz="1800" dirty="0">
                <a:solidFill>
                  <a:schemeClr val="tx1"/>
                </a:solidFill>
                <a:latin typeface="Gotham Rounded"/>
              </a:rPr>
              <a:t>Inzet </a:t>
            </a:r>
            <a:r>
              <a:rPr lang="nl-NL" sz="1800" dirty="0" err="1">
                <a:solidFill>
                  <a:schemeClr val="tx1"/>
                </a:solidFill>
                <a:latin typeface="Gotham Rounded"/>
              </a:rPr>
              <a:t>momo-bedsence</a:t>
            </a:r>
            <a:r>
              <a:rPr lang="nl-NL" sz="1800" dirty="0">
                <a:solidFill>
                  <a:schemeClr val="tx1"/>
                </a:solidFill>
                <a:latin typeface="Gotham Rounded"/>
              </a:rPr>
              <a:t>/Octopus/Nexus/saturatie alarmering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52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DF557A-819D-3B53-1640-41F0DE5A2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Noodsituaties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95D3E4-E8E5-C2D9-7F58-C862E5469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Aggregaat aanwezig bij stroomuitval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Duidelijke procedures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Alarmering via 112 en meldkamer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Kijk goed naar de afspraken t.a.v. tijd voor bewoner </a:t>
            </a:r>
            <a:br>
              <a:rPr lang="nl-NL" dirty="0">
                <a:solidFill>
                  <a:schemeClr val="tx1"/>
                </a:solidFill>
                <a:latin typeface="Gotham Rounded"/>
              </a:rPr>
            </a:br>
            <a:r>
              <a:rPr lang="nl-NL" dirty="0">
                <a:solidFill>
                  <a:schemeClr val="tx1"/>
                </a:solidFill>
                <a:latin typeface="Gotham Rounded"/>
              </a:rPr>
              <a:t>(hoe lang kan iemand zonder beademing ondersteuning)</a:t>
            </a:r>
          </a:p>
          <a:p>
            <a:pPr marL="285750" indent="-285750">
              <a:defRPr sz="1800">
                <a:solidFill>
                  <a:srgbClr val="005A96"/>
                </a:solidFill>
              </a:defRPr>
            </a:pPr>
            <a:r>
              <a:rPr lang="nl-NL" dirty="0">
                <a:solidFill>
                  <a:schemeClr val="tx1"/>
                </a:solidFill>
                <a:latin typeface="Gotham Rounded"/>
              </a:rPr>
              <a:t>Evacuatie matrassen aanwezig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9118772"/>
      </p:ext>
    </p:extLst>
  </p:cSld>
  <p:clrMapOvr>
    <a:masterClrMapping/>
  </p:clrMapOvr>
</p:sld>
</file>

<file path=ppt/theme/theme1.xml><?xml version="1.0" encoding="utf-8"?>
<a:theme xmlns:a="http://schemas.openxmlformats.org/drawingml/2006/main" name="Archip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Archipel sjabloon.pptx" id="{8F3009A9-9334-44EA-B093-CD9745969F4E}" vid="{DF79B8F8-A83F-42C5-A7B0-8668471BD6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6c1f61-3473-474e-9495-f53a7234ea32" xsi:nil="true"/>
    <lcf76f155ced4ddcb4097134ff3c332f xmlns="e68f77fc-99b7-48f8-bffd-2e7c1d08123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7AB01DC8CFC49887E7FB9F8AF59C8" ma:contentTypeVersion="10" ma:contentTypeDescription="Een nieuw document maken." ma:contentTypeScope="" ma:versionID="99223b63d33e818d898233f97437de82">
  <xsd:schema xmlns:xsd="http://www.w3.org/2001/XMLSchema" xmlns:xs="http://www.w3.org/2001/XMLSchema" xmlns:p="http://schemas.microsoft.com/office/2006/metadata/properties" xmlns:ns2="e68f77fc-99b7-48f8-bffd-2e7c1d081233" xmlns:ns3="546c1f61-3473-474e-9495-f53a7234ea32" targetNamespace="http://schemas.microsoft.com/office/2006/metadata/properties" ma:root="true" ma:fieldsID="63683d57e967d4429d4ea9cfe6f3e09c" ns2:_="" ns3:_="">
    <xsd:import namespace="e68f77fc-99b7-48f8-bffd-2e7c1d081233"/>
    <xsd:import namespace="546c1f61-3473-474e-9495-f53a7234ea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8f77fc-99b7-48f8-bffd-2e7c1d0812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6befebaa-72b9-4c19-8797-bc4f234a82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c1f61-3473-474e-9495-f53a7234ea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1864e6-a7d4-4e08-8221-12005132fb16}" ma:internalName="TaxCatchAll" ma:showField="CatchAllData" ma:web="546c1f61-3473-474e-9495-f53a7234ea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C1578-76C5-4819-A11A-C391358088CB}">
  <ds:schemaRefs>
    <ds:schemaRef ds:uri="546c1f61-3473-474e-9495-f53a7234ea32"/>
    <ds:schemaRef ds:uri="e68f77fc-99b7-48f8-bffd-2e7c1d08123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1EF3A0-8060-4E9F-9963-DF819448061C}">
  <ds:schemaRefs>
    <ds:schemaRef ds:uri="546c1f61-3473-474e-9495-f53a7234ea32"/>
    <ds:schemaRef ds:uri="e68f77fc-99b7-48f8-bffd-2e7c1d0812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5CC2EA9-3701-4839-A8A8-CD333193B2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 Archipel sjabloon</Template>
  <TotalTime>19</TotalTime>
  <Words>587</Words>
  <Application>Microsoft Office PowerPoint</Application>
  <PresentationFormat>Breedbeeld</PresentationFormat>
  <Paragraphs>118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7" baseType="lpstr">
      <vt:lpstr>Calibri</vt:lpstr>
      <vt:lpstr>Courier New</vt:lpstr>
      <vt:lpstr>Arial</vt:lpstr>
      <vt:lpstr>Gotham Rounded</vt:lpstr>
      <vt:lpstr>Archipel</vt:lpstr>
      <vt:lpstr>PowerPoint-presentatie</vt:lpstr>
      <vt:lpstr>Welkom</vt:lpstr>
      <vt:lpstr>Doel van de workshop</vt:lpstr>
      <vt:lpstr>Uitgangspunten </vt:lpstr>
      <vt:lpstr>Veilig gevoel in het gebouw</vt:lpstr>
      <vt:lpstr>CLIËNT IN REGIE </vt:lpstr>
      <vt:lpstr>Deskundige zorg en BHV</vt:lpstr>
      <vt:lpstr>Innovatie in beademingszorg</vt:lpstr>
      <vt:lpstr>Noodsituaties</vt:lpstr>
      <vt:lpstr>Zelfredzaamheid en eigen regie</vt:lpstr>
      <vt:lpstr>Naar buiten of naar huis</vt:lpstr>
      <vt:lpstr>Samenwerking en expertise</vt:lpstr>
      <vt:lpstr>Blijven verbeteren </vt:lpstr>
      <vt:lpstr>Conclusie</vt:lpstr>
      <vt:lpstr>Interactieve casus 1 – Stroomuitval</vt:lpstr>
      <vt:lpstr>Interactieve casus 2 – Bewoner gaat naar buiten</vt:lpstr>
      <vt:lpstr>Praktische aandachtspunten voor de medewerkers </vt:lpstr>
      <vt:lpstr>Leerdoelen van de workshop</vt:lpstr>
      <vt:lpstr>Discussie &amp; reflectie</vt:lpstr>
      <vt:lpstr>Afsluiting </vt:lpstr>
      <vt:lpstr>Bedankt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van Wees</dc:creator>
  <cp:lastModifiedBy>Saskia van Nieuwland -  Peters</cp:lastModifiedBy>
  <cp:revision>119</cp:revision>
  <cp:lastPrinted>2025-12-22T10:19:40Z</cp:lastPrinted>
  <dcterms:created xsi:type="dcterms:W3CDTF">2025-12-22T09:25:50Z</dcterms:created>
  <dcterms:modified xsi:type="dcterms:W3CDTF">2026-03-09T12:20:13Z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653A8FF680D74738990444EFA18164E3_13</vt:lpwstr>
  </property>
  <property fmtid="{D5CDD505-2E9C-101B-9397-08002B2CF9AE}" pid="3" name="KSOProductBuildVer">
    <vt:lpwstr>1033-12.2.0.13431</vt:lpwstr>
  </property>
  <property fmtid="{D5CDD505-2E9C-101B-9397-08002B2CF9AE}" pid="4" name="ContentTypeId">
    <vt:lpwstr>0x01010000F7AB01DC8CFC49887E7FB9F8AF59C8</vt:lpwstr>
  </property>
  <property fmtid="{D5CDD505-2E9C-101B-9397-08002B2CF9AE}" pid="5" name="MediaServiceImageTags">
    <vt:lpwstr/>
  </property>
</Properties>
</file>